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8"/>
  </p:notesMasterIdLst>
  <p:sldIdLst>
    <p:sldId id="256" r:id="rId2"/>
    <p:sldId id="298" r:id="rId3"/>
    <p:sldId id="260" r:id="rId4"/>
    <p:sldId id="277" r:id="rId5"/>
    <p:sldId id="299" r:id="rId6"/>
    <p:sldId id="300" r:id="rId7"/>
    <p:sldId id="262" r:id="rId8"/>
    <p:sldId id="259" r:id="rId9"/>
    <p:sldId id="264" r:id="rId10"/>
    <p:sldId id="302" r:id="rId11"/>
    <p:sldId id="265" r:id="rId12"/>
    <p:sldId id="303" r:id="rId13"/>
    <p:sldId id="304" r:id="rId14"/>
    <p:sldId id="305" r:id="rId15"/>
    <p:sldId id="306" r:id="rId16"/>
    <p:sldId id="308" r:id="rId17"/>
    <p:sldId id="309" r:id="rId18"/>
    <p:sldId id="310" r:id="rId19"/>
    <p:sldId id="261" r:id="rId20"/>
    <p:sldId id="315" r:id="rId21"/>
    <p:sldId id="316" r:id="rId22"/>
    <p:sldId id="317" r:id="rId23"/>
    <p:sldId id="318" r:id="rId24"/>
    <p:sldId id="320" r:id="rId25"/>
    <p:sldId id="321" r:id="rId26"/>
    <p:sldId id="322" r:id="rId27"/>
    <p:sldId id="323" r:id="rId28"/>
    <p:sldId id="325" r:id="rId29"/>
    <p:sldId id="326" r:id="rId30"/>
    <p:sldId id="327" r:id="rId31"/>
    <p:sldId id="328" r:id="rId32"/>
    <p:sldId id="329" r:id="rId33"/>
    <p:sldId id="330" r:id="rId34"/>
    <p:sldId id="274" r:id="rId35"/>
    <p:sldId id="331" r:id="rId36"/>
    <p:sldId id="332" r:id="rId37"/>
  </p:sldIdLst>
  <p:sldSz cx="9144000" cy="5143500" type="screen16x9"/>
  <p:notesSz cx="6858000" cy="9144000"/>
  <p:embeddedFontLst>
    <p:embeddedFont>
      <p:font typeface="Catamaran Light" pitchFamily="2" charset="77"/>
      <p:regular r:id="rId39"/>
      <p:bold r:id="rId40"/>
    </p:embeddedFont>
    <p:embeddedFont>
      <p:font typeface="Livvic" pitchFamily="2" charset="77"/>
      <p:regular r:id="rId41"/>
      <p:bold r:id="rId42"/>
      <p:italic r:id="rId43"/>
      <p:boldItalic r:id="rId44"/>
    </p:embeddedFont>
    <p:embeddedFont>
      <p:font typeface="Roboto"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33" userDrawn="1">
          <p15:clr>
            <a:srgbClr val="A4A3A4"/>
          </p15:clr>
        </p15:guide>
        <p15:guide id="2" pos="31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1C40598-E5A4-4ABE-8B7B-FE0329D8AAF4}">
  <a:tblStyle styleId="{A1C40598-E5A4-4ABE-8B7B-FE0329D8AA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57" d="100"/>
          <a:sy n="157" d="100"/>
        </p:scale>
        <p:origin x="352" y="160"/>
      </p:cViewPr>
      <p:guideLst>
        <p:guide orient="horz" pos="1733"/>
        <p:guide pos="312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869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946624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14875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913665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39791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89235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40788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333456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062221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372573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229468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151493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887303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600319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3e13d9a7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3e13d9a7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3319678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158d5a3e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158d5a3e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158d5a3e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158d5a3e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6193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158d5a3e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158d5a3e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17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3e13d9a7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3e13d9a7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3097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158d5a3ec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158d5a3ec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3e13d9a7e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3e13d9a7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375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3">
  <p:cSld name="Title + text 3">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extLst>
      <p:ext uri="{BB962C8B-B14F-4D97-AF65-F5344CB8AC3E}">
        <p14:creationId xmlns:p14="http://schemas.microsoft.com/office/powerpoint/2010/main" val="136684394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1pPr>
            <a:lvl2pPr marL="914400" lvl="1"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2pPr>
            <a:lvl3pPr marL="1371600" lvl="2"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3pPr>
            <a:lvl4pPr marL="1828800" lvl="3"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4pPr>
            <a:lvl5pPr marL="2286000" lvl="4"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5pPr>
            <a:lvl6pPr marL="2743200" lvl="5"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6pPr>
            <a:lvl7pPr marL="3200400" lvl="6"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7pPr>
            <a:lvl8pPr marL="3657600" lvl="7" indent="-304800" rtl="0">
              <a:lnSpc>
                <a:spcPct val="115000"/>
              </a:lnSpc>
              <a:spcBef>
                <a:spcPts val="1600"/>
              </a:spcBef>
              <a:spcAft>
                <a:spcPts val="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8pPr>
            <a:lvl9pPr marL="4114800" lvl="8" indent="-304800" rtl="0">
              <a:lnSpc>
                <a:spcPct val="115000"/>
              </a:lnSpc>
              <a:spcBef>
                <a:spcPts val="1600"/>
              </a:spcBef>
              <a:spcAft>
                <a:spcPts val="1600"/>
              </a:spcAft>
              <a:buClr>
                <a:schemeClr val="dk1"/>
              </a:buClr>
              <a:buSzPts val="1200"/>
              <a:buFont typeface="Catamaran Light"/>
              <a:buChar char="■"/>
              <a:defRPr sz="1200">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6" r:id="rId6"/>
    <p:sldLayoutId id="2147483660" r:id="rId7"/>
    <p:sldLayoutId id="2147483671" r:id="rId8"/>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7.jpe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0.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pic>
        <p:nvPicPr>
          <p:cNvPr id="127" name="Google Shape;127;p26"/>
          <p:cNvPicPr preferRelativeResize="0"/>
          <p:nvPr/>
        </p:nvPicPr>
        <p:blipFill>
          <a:blip r:embed="rId3"/>
          <a:srcRect t="529" b="529"/>
          <a:stretch/>
        </p:blipFill>
        <p:spPr>
          <a:xfrm flipH="1">
            <a:off x="2044981" y="0"/>
            <a:ext cx="6929408" cy="5143497"/>
          </a:xfrm>
          <a:prstGeom prst="rect">
            <a:avLst/>
          </a:prstGeom>
          <a:noFill/>
          <a:ln>
            <a:noFill/>
          </a:ln>
        </p:spPr>
      </p:pic>
      <p:sp>
        <p:nvSpPr>
          <p:cNvPr id="128" name="Google Shape;128;p26"/>
          <p:cNvSpPr/>
          <p:nvPr/>
        </p:nvSpPr>
        <p:spPr>
          <a:xfrm rot="5400000">
            <a:off x="1439325" y="13850"/>
            <a:ext cx="3358800" cy="50265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6"/>
          <p:cNvSpPr txBox="1">
            <a:spLocks noGrp="1"/>
          </p:cNvSpPr>
          <p:nvPr>
            <p:ph type="subTitle" idx="1"/>
          </p:nvPr>
        </p:nvSpPr>
        <p:spPr>
          <a:xfrm>
            <a:off x="1039575" y="3477165"/>
            <a:ext cx="3181551" cy="727215"/>
          </a:xfrm>
          <a:prstGeom prst="rect">
            <a:avLst/>
          </a:prstGeom>
        </p:spPr>
        <p:txBody>
          <a:bodyPr spcFirstLastPara="1" wrap="square" lIns="91425" tIns="91425" rIns="91425" bIns="91425" anchor="b" anchorCtr="0">
            <a:noAutofit/>
          </a:bodyPr>
          <a:lstStyle/>
          <a:p>
            <a:pPr marL="0" lvl="0" indent="0"/>
            <a:r>
              <a:rPr lang="es" dirty="0">
                <a:solidFill>
                  <a:schemeClr val="lt1"/>
                </a:solidFill>
              </a:rPr>
              <a:t>Mercedes Ortiz  Velasco</a:t>
            </a:r>
          </a:p>
          <a:p>
            <a:pPr marL="0" lvl="0" indent="0"/>
            <a:r>
              <a:rPr lang="es-ES" dirty="0">
                <a:solidFill>
                  <a:schemeClr val="lt1"/>
                </a:solidFill>
              </a:rPr>
              <a:t>Tutores: Julián Lebrato Martínez</a:t>
            </a:r>
          </a:p>
          <a:p>
            <a:pPr marL="0" lvl="0" indent="0"/>
            <a:r>
              <a:rPr lang="es-ES" dirty="0">
                <a:solidFill>
                  <a:schemeClr val="lt1"/>
                </a:solidFill>
              </a:rPr>
              <a:t>                María Dolores </a:t>
            </a:r>
            <a:r>
              <a:rPr lang="es-ES" dirty="0" err="1">
                <a:solidFill>
                  <a:schemeClr val="lt1"/>
                </a:solidFill>
              </a:rPr>
              <a:t>Garvi</a:t>
            </a:r>
            <a:r>
              <a:rPr lang="es-ES" dirty="0">
                <a:solidFill>
                  <a:schemeClr val="lt1"/>
                </a:solidFill>
              </a:rPr>
              <a:t> Higueras</a:t>
            </a:r>
          </a:p>
          <a:p>
            <a:pPr marL="0" lvl="0" indent="0" algn="l" rtl="0">
              <a:spcBef>
                <a:spcPts val="0"/>
              </a:spcBef>
              <a:spcAft>
                <a:spcPts val="0"/>
              </a:spcAft>
              <a:buNone/>
            </a:pPr>
            <a:endParaRPr lang="es" dirty="0">
              <a:solidFill>
                <a:schemeClr val="lt1"/>
              </a:solidFill>
            </a:endParaRPr>
          </a:p>
        </p:txBody>
      </p:sp>
      <p:sp>
        <p:nvSpPr>
          <p:cNvPr id="130" name="Google Shape;130;p26"/>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600" dirty="0">
                <a:solidFill>
                  <a:schemeClr val="lt1"/>
                </a:solidFill>
              </a:rPr>
              <a:t>Reconstrucción virtual de las Reales Almonas de Triana</a:t>
            </a:r>
            <a:endParaRPr sz="3600" dirty="0">
              <a:solidFill>
                <a:schemeClr val="lt1"/>
              </a:solidFill>
            </a:endParaRPr>
          </a:p>
        </p:txBody>
      </p:sp>
      <p:sp>
        <p:nvSpPr>
          <p:cNvPr id="131" name="Google Shape;131;p26"/>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29;p26">
            <a:extLst>
              <a:ext uri="{FF2B5EF4-FFF2-40B4-BE49-F238E27FC236}">
                <a16:creationId xmlns:a16="http://schemas.microsoft.com/office/drawing/2014/main" id="{35CE8123-B119-3F10-9AA3-145BEB3102D2}"/>
              </a:ext>
            </a:extLst>
          </p:cNvPr>
          <p:cNvSpPr txBox="1">
            <a:spLocks/>
          </p:cNvSpPr>
          <p:nvPr/>
        </p:nvSpPr>
        <p:spPr>
          <a:xfrm>
            <a:off x="169611" y="4611725"/>
            <a:ext cx="3537361" cy="5317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000000"/>
              </a:buClr>
              <a:buSzPts val="1200"/>
              <a:buFont typeface="Catamaran Light"/>
              <a:buNone/>
              <a:defRPr sz="1200" b="0" i="0" u="none" strike="noStrike" cap="none">
                <a:solidFill>
                  <a:srgbClr val="000000"/>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2800"/>
              <a:buFont typeface="Catamaran Light"/>
              <a:buNone/>
              <a:defRPr sz="2800" b="0" i="0" u="none" strike="noStrike" cap="none">
                <a:solidFill>
                  <a:schemeClr val="dk1"/>
                </a:solidFill>
                <a:latin typeface="Catamaran Light"/>
                <a:ea typeface="Catamaran Light"/>
                <a:cs typeface="Catamaran Light"/>
                <a:sym typeface="Catamaran Light"/>
              </a:defRPr>
            </a:lvl9pPr>
          </a:lstStyle>
          <a:p>
            <a:pPr marL="0" indent="0"/>
            <a:r>
              <a:rPr lang="es-ES" dirty="0">
                <a:solidFill>
                  <a:schemeClr val="tx1">
                    <a:lumMod val="50000"/>
                  </a:schemeClr>
                </a:solidFill>
              </a:rPr>
              <a:t>Trabajo Fin de Grado</a:t>
            </a:r>
          </a:p>
          <a:p>
            <a:pPr marL="0" indent="0"/>
            <a:r>
              <a:rPr lang="es-ES" dirty="0">
                <a:solidFill>
                  <a:schemeClr val="tx1">
                    <a:lumMod val="50000"/>
                  </a:schemeClr>
                </a:solidFill>
              </a:rPr>
              <a:t>Ingeniería Diseño Industrial y Desarrollo del Producto</a:t>
            </a:r>
          </a:p>
          <a:p>
            <a:pPr marL="0" indent="0"/>
            <a:r>
              <a:rPr lang="es-ES" dirty="0">
                <a:solidFill>
                  <a:schemeClr val="tx1">
                    <a:lumMod val="50000"/>
                  </a:schemeClr>
                </a:solidFill>
              </a:rPr>
              <a:t>Curso 2022/2023</a:t>
            </a:r>
          </a:p>
        </p:txBody>
      </p:sp>
      <p:pic>
        <p:nvPicPr>
          <p:cNvPr id="4" name="Imagen 3">
            <a:extLst>
              <a:ext uri="{FF2B5EF4-FFF2-40B4-BE49-F238E27FC236}">
                <a16:creationId xmlns:a16="http://schemas.microsoft.com/office/drawing/2014/main" id="{5D9350EA-0A38-7542-A2AA-C634F35A513A}"/>
              </a:ext>
            </a:extLst>
          </p:cNvPr>
          <p:cNvPicPr>
            <a:picLocks noChangeAspect="1"/>
          </p:cNvPicPr>
          <p:nvPr/>
        </p:nvPicPr>
        <p:blipFill>
          <a:blip r:embed="rId4"/>
          <a:stretch>
            <a:fillRect/>
          </a:stretch>
        </p:blipFill>
        <p:spPr>
          <a:xfrm>
            <a:off x="8288282" y="18462"/>
            <a:ext cx="835501" cy="626626"/>
          </a:xfrm>
          <a:prstGeom prst="rect">
            <a:avLst/>
          </a:prstGeom>
        </p:spPr>
      </p:pic>
      <p:pic>
        <p:nvPicPr>
          <p:cNvPr id="6" name="Imagen 5">
            <a:extLst>
              <a:ext uri="{FF2B5EF4-FFF2-40B4-BE49-F238E27FC236}">
                <a16:creationId xmlns:a16="http://schemas.microsoft.com/office/drawing/2014/main" id="{0F84C42E-33ED-E60B-D6D4-FEFE8EE43371}"/>
              </a:ext>
            </a:extLst>
          </p:cNvPr>
          <p:cNvPicPr>
            <a:picLocks noChangeAspect="1"/>
          </p:cNvPicPr>
          <p:nvPr/>
        </p:nvPicPr>
        <p:blipFill>
          <a:blip r:embed="rId5"/>
          <a:stretch>
            <a:fillRect/>
          </a:stretch>
        </p:blipFill>
        <p:spPr>
          <a:xfrm>
            <a:off x="7410933" y="87803"/>
            <a:ext cx="877349" cy="6585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additive="base">
                                        <p:cTn id="7" dur="500" fill="hold"/>
                                        <p:tgtEl>
                                          <p:spTgt spid="131"/>
                                        </p:tgtEl>
                                        <p:attrNameLst>
                                          <p:attrName>ppt_x</p:attrName>
                                        </p:attrNameLst>
                                      </p:cBhvr>
                                      <p:tavLst>
                                        <p:tav tm="0">
                                          <p:val>
                                            <p:strVal val="0-#ppt_w/2"/>
                                          </p:val>
                                        </p:tav>
                                        <p:tav tm="100000">
                                          <p:val>
                                            <p:strVal val="#ppt_x"/>
                                          </p:val>
                                        </p:tav>
                                      </p:tavLst>
                                    </p:anim>
                                    <p:anim calcmode="lin" valueType="num">
                                      <p:cBhvr additive="base">
                                        <p:cTn id="8" dur="500" fill="hold"/>
                                        <p:tgtEl>
                                          <p:spTgt spid="13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additive="base">
                                        <p:cTn id="11" dur="500" fill="hold"/>
                                        <p:tgtEl>
                                          <p:spTgt spid="130"/>
                                        </p:tgtEl>
                                        <p:attrNameLst>
                                          <p:attrName>ppt_x</p:attrName>
                                        </p:attrNameLst>
                                      </p:cBhvr>
                                      <p:tavLst>
                                        <p:tav tm="0">
                                          <p:val>
                                            <p:strVal val="0-#ppt_w/2"/>
                                          </p:val>
                                        </p:tav>
                                        <p:tav tm="100000">
                                          <p:val>
                                            <p:strVal val="#ppt_x"/>
                                          </p:val>
                                        </p:tav>
                                      </p:tavLst>
                                    </p:anim>
                                    <p:anim calcmode="lin" valueType="num">
                                      <p:cBhvr additive="base">
                                        <p:cTn id="12" dur="500" fill="hold"/>
                                        <p:tgtEl>
                                          <p:spTgt spid="13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8"/>
                                        </p:tgtEl>
                                        <p:attrNameLst>
                                          <p:attrName>style.visibility</p:attrName>
                                        </p:attrNameLst>
                                      </p:cBhvr>
                                      <p:to>
                                        <p:strVal val="visible"/>
                                      </p:to>
                                    </p:set>
                                    <p:anim calcmode="lin" valueType="num">
                                      <p:cBhvr additive="base">
                                        <p:cTn id="15" dur="500" fill="hold"/>
                                        <p:tgtEl>
                                          <p:spTgt spid="128"/>
                                        </p:tgtEl>
                                        <p:attrNameLst>
                                          <p:attrName>ppt_x</p:attrName>
                                        </p:attrNameLst>
                                      </p:cBhvr>
                                      <p:tavLst>
                                        <p:tav tm="0">
                                          <p:val>
                                            <p:strVal val="0-#ppt_w/2"/>
                                          </p:val>
                                        </p:tav>
                                        <p:tav tm="100000">
                                          <p:val>
                                            <p:strVal val="#ppt_x"/>
                                          </p:val>
                                        </p:tav>
                                      </p:tavLst>
                                    </p:anim>
                                    <p:anim calcmode="lin" valueType="num">
                                      <p:cBhvr additive="base">
                                        <p:cTn id="16" dur="500" fill="hold"/>
                                        <p:tgtEl>
                                          <p:spTgt spid="12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9">
                                            <p:txEl>
                                              <p:pRg st="0" end="0"/>
                                            </p:txEl>
                                          </p:spTgt>
                                        </p:tgtEl>
                                        <p:attrNameLst>
                                          <p:attrName>style.visibility</p:attrName>
                                        </p:attrNameLst>
                                      </p:cBhvr>
                                      <p:to>
                                        <p:strVal val="visible"/>
                                      </p:to>
                                    </p:set>
                                    <p:anim calcmode="lin" valueType="num">
                                      <p:cBhvr additive="base">
                                        <p:cTn id="19" dur="500" fill="hold"/>
                                        <p:tgtEl>
                                          <p:spTgt spid="129">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9">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29">
                                            <p:txEl>
                                              <p:pRg st="1" end="1"/>
                                            </p:txEl>
                                          </p:spTgt>
                                        </p:tgtEl>
                                        <p:attrNameLst>
                                          <p:attrName>style.visibility</p:attrName>
                                        </p:attrNameLst>
                                      </p:cBhvr>
                                      <p:to>
                                        <p:strVal val="visible"/>
                                      </p:to>
                                    </p:set>
                                    <p:anim calcmode="lin" valueType="num">
                                      <p:cBhvr additive="base">
                                        <p:cTn id="23" dur="500" fill="hold"/>
                                        <p:tgtEl>
                                          <p:spTgt spid="129">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29">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29">
                                            <p:txEl>
                                              <p:pRg st="2" end="2"/>
                                            </p:txEl>
                                          </p:spTgt>
                                        </p:tgtEl>
                                        <p:attrNameLst>
                                          <p:attrName>style.visibility</p:attrName>
                                        </p:attrNameLst>
                                      </p:cBhvr>
                                      <p:to>
                                        <p:strVal val="visible"/>
                                      </p:to>
                                    </p:set>
                                    <p:anim calcmode="lin" valueType="num">
                                      <p:cBhvr additive="base">
                                        <p:cTn id="27" dur="500" fill="hold"/>
                                        <p:tgtEl>
                                          <p:spTgt spid="129">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2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9" grpId="0" build="p"/>
      <p:bldP spid="130" grpId="0"/>
      <p:bldP spid="131"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6;p28">
            <a:extLst>
              <a:ext uri="{FF2B5EF4-FFF2-40B4-BE49-F238E27FC236}">
                <a16:creationId xmlns:a16="http://schemas.microsoft.com/office/drawing/2014/main" id="{E3409148-D5BA-F45C-BE74-D52F1D35BB5B}"/>
              </a:ext>
            </a:extLst>
          </p:cNvPr>
          <p:cNvSpPr/>
          <p:nvPr/>
        </p:nvSpPr>
        <p:spPr>
          <a:xfrm rot="-5400000" flipH="1">
            <a:off x="-2219524" y="2222226"/>
            <a:ext cx="5140800" cy="70174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p28">
            <a:extLst>
              <a:ext uri="{FF2B5EF4-FFF2-40B4-BE49-F238E27FC236}">
                <a16:creationId xmlns:a16="http://schemas.microsoft.com/office/drawing/2014/main" id="{EB8BE9BB-6D12-6FE8-A35A-6768E8B41C39}"/>
              </a:ext>
            </a:extLst>
          </p:cNvPr>
          <p:cNvSpPr txBox="1">
            <a:spLocks/>
          </p:cNvSpPr>
          <p:nvPr/>
        </p:nvSpPr>
        <p:spPr>
          <a:xfrm>
            <a:off x="-74131" y="9837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01</a:t>
            </a:r>
          </a:p>
          <a:p>
            <a:pPr algn="ctr"/>
            <a:r>
              <a:rPr lang="es" sz="500" dirty="0">
                <a:solidFill>
                  <a:schemeClr val="lt1"/>
                </a:solidFill>
                <a:latin typeface="Livvic" pitchFamily="2" charset="0"/>
              </a:rPr>
              <a:t>EL JABÓN Y SU HISTORIA </a:t>
            </a:r>
          </a:p>
        </p:txBody>
      </p:sp>
      <p:sp>
        <p:nvSpPr>
          <p:cNvPr id="6" name="Google Shape;152;p28">
            <a:extLst>
              <a:ext uri="{FF2B5EF4-FFF2-40B4-BE49-F238E27FC236}">
                <a16:creationId xmlns:a16="http://schemas.microsoft.com/office/drawing/2014/main" id="{FF43BFA2-8760-16B2-EF98-24C883718573}"/>
              </a:ext>
            </a:extLst>
          </p:cNvPr>
          <p:cNvSpPr txBox="1">
            <a:spLocks/>
          </p:cNvSpPr>
          <p:nvPr/>
        </p:nvSpPr>
        <p:spPr>
          <a:xfrm>
            <a:off x="-95395" y="15615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02</a:t>
            </a:r>
          </a:p>
          <a:p>
            <a:pPr algn="ctr"/>
            <a:r>
              <a:rPr lang="es" sz="500" dirty="0">
                <a:solidFill>
                  <a:schemeClr val="lt1"/>
                </a:solidFill>
                <a:latin typeface="Livvic" pitchFamily="2" charset="0"/>
              </a:rPr>
              <a:t>LAS REALES ALMONAS DE TRIANA</a:t>
            </a:r>
          </a:p>
        </p:txBody>
      </p:sp>
      <p:sp>
        <p:nvSpPr>
          <p:cNvPr id="7" name="Google Shape;172;p29">
            <a:extLst>
              <a:ext uri="{FF2B5EF4-FFF2-40B4-BE49-F238E27FC236}">
                <a16:creationId xmlns:a16="http://schemas.microsoft.com/office/drawing/2014/main" id="{C37B6B48-B026-DB7E-2EF9-9B7933C582BB}"/>
              </a:ext>
            </a:extLst>
          </p:cNvPr>
          <p:cNvSpPr/>
          <p:nvPr/>
        </p:nvSpPr>
        <p:spPr>
          <a:xfrm flipV="1">
            <a:off x="0" y="2173338"/>
            <a:ext cx="791110" cy="5778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8">
            <a:extLst>
              <a:ext uri="{FF2B5EF4-FFF2-40B4-BE49-F238E27FC236}">
                <a16:creationId xmlns:a16="http://schemas.microsoft.com/office/drawing/2014/main" id="{484DDB75-57A5-0C03-7495-33CA6DD92DE1}"/>
              </a:ext>
            </a:extLst>
          </p:cNvPr>
          <p:cNvSpPr txBox="1">
            <a:spLocks/>
          </p:cNvSpPr>
          <p:nvPr/>
        </p:nvSpPr>
        <p:spPr>
          <a:xfrm>
            <a:off x="-52869" y="2123442"/>
            <a:ext cx="754619"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b="1" dirty="0">
                <a:solidFill>
                  <a:schemeClr val="lt1"/>
                </a:solidFill>
                <a:latin typeface="Livvic" pitchFamily="2" charset="0"/>
              </a:rPr>
              <a:t>03</a:t>
            </a:r>
          </a:p>
          <a:p>
            <a:pPr algn="ctr"/>
            <a:r>
              <a:rPr lang="es" sz="500" b="1" dirty="0">
                <a:solidFill>
                  <a:schemeClr val="lt1"/>
                </a:solidFill>
                <a:latin typeface="Livvic" pitchFamily="2" charset="0"/>
              </a:rPr>
              <a:t>INFORMACIÓN ESTRUCTURAL Y ARQUITECTÓNICA</a:t>
            </a:r>
          </a:p>
        </p:txBody>
      </p:sp>
      <p:sp>
        <p:nvSpPr>
          <p:cNvPr id="9" name="Google Shape;152;p28">
            <a:extLst>
              <a:ext uri="{FF2B5EF4-FFF2-40B4-BE49-F238E27FC236}">
                <a16:creationId xmlns:a16="http://schemas.microsoft.com/office/drawing/2014/main" id="{D98D37C1-E3D6-3F89-6854-C351C139C133}"/>
              </a:ext>
            </a:extLst>
          </p:cNvPr>
          <p:cNvSpPr txBox="1">
            <a:spLocks/>
          </p:cNvSpPr>
          <p:nvPr/>
        </p:nvSpPr>
        <p:spPr>
          <a:xfrm>
            <a:off x="-100567" y="2701242"/>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04</a:t>
            </a:r>
          </a:p>
          <a:p>
            <a:pPr algn="ctr"/>
            <a:r>
              <a:rPr lang="es" sz="500" dirty="0">
                <a:solidFill>
                  <a:schemeClr val="lt1"/>
                </a:solidFill>
                <a:latin typeface="Livvic" pitchFamily="2" charset="0"/>
              </a:rPr>
              <a:t>RECONSTRUCCIÓN VIRTUAL</a:t>
            </a:r>
          </a:p>
        </p:txBody>
      </p:sp>
      <p:sp>
        <p:nvSpPr>
          <p:cNvPr id="10" name="CuadroTexto 9">
            <a:extLst>
              <a:ext uri="{FF2B5EF4-FFF2-40B4-BE49-F238E27FC236}">
                <a16:creationId xmlns:a16="http://schemas.microsoft.com/office/drawing/2014/main" id="{D933969D-795C-A4FA-2D05-F5FEE0C647BE}"/>
              </a:ext>
            </a:extLst>
          </p:cNvPr>
          <p:cNvSpPr txBox="1"/>
          <p:nvPr/>
        </p:nvSpPr>
        <p:spPr>
          <a:xfrm>
            <a:off x="1106295" y="161431"/>
            <a:ext cx="7721986" cy="461665"/>
          </a:xfrm>
          <a:prstGeom prst="rect">
            <a:avLst/>
          </a:prstGeom>
          <a:noFill/>
        </p:spPr>
        <p:txBody>
          <a:bodyPr wrap="none" rtlCol="0">
            <a:spAutoFit/>
          </a:bodyPr>
          <a:lstStyle/>
          <a:p>
            <a:r>
              <a:rPr lang="es-ES" sz="2400" b="1" dirty="0">
                <a:solidFill>
                  <a:schemeClr val="accent1"/>
                </a:solidFill>
                <a:latin typeface="Livvic" pitchFamily="2" charset="0"/>
              </a:rPr>
              <a:t>INFORMACIÓN ESTRUCTURAL Y ARQUITECTÓNICA</a:t>
            </a:r>
          </a:p>
        </p:txBody>
      </p:sp>
      <p:pic>
        <p:nvPicPr>
          <p:cNvPr id="3" name="Imagen 2">
            <a:extLst>
              <a:ext uri="{FF2B5EF4-FFF2-40B4-BE49-F238E27FC236}">
                <a16:creationId xmlns:a16="http://schemas.microsoft.com/office/drawing/2014/main" id="{9957E214-9E36-5DEC-8575-0AF3F75C67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787" y="1998483"/>
            <a:ext cx="3662736" cy="2561118"/>
          </a:xfrm>
          <a:prstGeom prst="rect">
            <a:avLst/>
          </a:prstGeom>
        </p:spPr>
      </p:pic>
      <p:pic>
        <p:nvPicPr>
          <p:cNvPr id="11" name="Imagen 10">
            <a:extLst>
              <a:ext uri="{FF2B5EF4-FFF2-40B4-BE49-F238E27FC236}">
                <a16:creationId xmlns:a16="http://schemas.microsoft.com/office/drawing/2014/main" id="{6DABB616-3BAE-6873-8025-47A0FB881F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0827" y="1606428"/>
            <a:ext cx="3548949" cy="2767428"/>
          </a:xfrm>
          <a:prstGeom prst="rect">
            <a:avLst/>
          </a:prstGeom>
        </p:spPr>
      </p:pic>
      <p:sp>
        <p:nvSpPr>
          <p:cNvPr id="12" name="CuadroTexto 11">
            <a:extLst>
              <a:ext uri="{FF2B5EF4-FFF2-40B4-BE49-F238E27FC236}">
                <a16:creationId xmlns:a16="http://schemas.microsoft.com/office/drawing/2014/main" id="{D0641C84-CE98-E58F-287F-CB5A2939FD0D}"/>
              </a:ext>
            </a:extLst>
          </p:cNvPr>
          <p:cNvSpPr txBox="1"/>
          <p:nvPr/>
        </p:nvSpPr>
        <p:spPr>
          <a:xfrm>
            <a:off x="979564" y="872208"/>
            <a:ext cx="4314331" cy="877163"/>
          </a:xfrm>
          <a:prstGeom prst="rect">
            <a:avLst/>
          </a:prstGeom>
          <a:noFill/>
        </p:spPr>
        <p:txBody>
          <a:bodyPr wrap="square" rtlCol="0">
            <a:spAutoFit/>
          </a:bodyPr>
          <a:lstStyle/>
          <a:p>
            <a:r>
              <a:rPr lang="es-ES" i="1" dirty="0">
                <a:effectLst/>
                <a:latin typeface="Catamaran Light" panose="020B0604020202020204" charset="0"/>
                <a:ea typeface="Calibri" panose="020F0502020204030204" pitchFamily="34" charset="0"/>
                <a:cs typeface="Catamaran Light" panose="020B0604020202020204" charset="0"/>
              </a:rPr>
              <a:t>“[…] Los límites de estas propiedades comenzaban junto al callejón de la Inquisición y terminaban en el muro sur de la parroquia de la O. […]”</a:t>
            </a:r>
          </a:p>
          <a:p>
            <a:r>
              <a:rPr lang="es-ES" sz="900" dirty="0">
                <a:solidFill>
                  <a:schemeClr val="tx2">
                    <a:lumMod val="50000"/>
                  </a:schemeClr>
                </a:solidFill>
                <a:latin typeface="Catamaran Light" panose="020B0604020202020204" charset="0"/>
                <a:cs typeface="Catamaran Light" panose="020B0604020202020204" charset="0"/>
              </a:rPr>
              <a:t>Descubrimiento en Triana: las cuevas del jabón, Joaquín González Moreno</a:t>
            </a:r>
          </a:p>
        </p:txBody>
      </p:sp>
    </p:spTree>
    <p:extLst>
      <p:ext uri="{BB962C8B-B14F-4D97-AF65-F5344CB8AC3E}">
        <p14:creationId xmlns:p14="http://schemas.microsoft.com/office/powerpoint/2010/main" val="1935989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1" nodeType="with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1" nodeType="withEffect">
                                  <p:stCondLst>
                                    <p:cond delay="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1" nodeType="withEffect">
                                  <p:stCondLst>
                                    <p:cond delay="1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1" nodeType="withEffect">
                                  <p:stCondLst>
                                    <p:cond delay="1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1" nodeType="withEffect">
                                  <p:stCondLst>
                                    <p:cond delay="10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grpId="1" nodeType="withEffect">
                                  <p:stCondLst>
                                    <p:cond delay="100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7" grpId="0" animBg="1"/>
      <p:bldP spid="7" grpId="1" animBg="1"/>
      <p:bldP spid="8" grpId="0"/>
      <p:bldP spid="8" grpId="1"/>
      <p:bldP spid="9" grpId="0"/>
      <p:bldP spid="9" grpId="1"/>
      <p:bldP spid="10" grpId="0"/>
      <p:bldP spid="10" grpId="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3" name="Imagen 2">
            <a:extLst>
              <a:ext uri="{FF2B5EF4-FFF2-40B4-BE49-F238E27FC236}">
                <a16:creationId xmlns:a16="http://schemas.microsoft.com/office/drawing/2014/main" id="{9D5CDD70-EC80-79FE-3114-4C206E887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77" y="422936"/>
            <a:ext cx="6451776" cy="4297528"/>
          </a:xfrm>
          <a:prstGeom prst="rect">
            <a:avLst/>
          </a:prstGeom>
        </p:spPr>
      </p:pic>
      <p:sp>
        <p:nvSpPr>
          <p:cNvPr id="234" name="Google Shape;234;p35"/>
          <p:cNvSpPr/>
          <p:nvPr/>
        </p:nvSpPr>
        <p:spPr>
          <a:xfrm rot="-5400000" flipH="1">
            <a:off x="583630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5"/>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solidFill>
                  <a:schemeClr val="lt1"/>
                </a:solidFill>
              </a:rPr>
              <a:t>ENTORNO</a:t>
            </a:r>
            <a:endParaRPr dirty="0">
              <a:solidFill>
                <a:schemeClr val="lt1"/>
              </a:solidFill>
            </a:endParaRPr>
          </a:p>
        </p:txBody>
      </p:sp>
      <p:sp>
        <p:nvSpPr>
          <p:cNvPr id="2" name="CuadroTexto 1">
            <a:extLst>
              <a:ext uri="{FF2B5EF4-FFF2-40B4-BE49-F238E27FC236}">
                <a16:creationId xmlns:a16="http://schemas.microsoft.com/office/drawing/2014/main" id="{B3DFE6B1-2B16-1C38-E3E8-A52D7DD63CCE}"/>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5" name="CuadroTexto 4">
            <a:extLst>
              <a:ext uri="{FF2B5EF4-FFF2-40B4-BE49-F238E27FC236}">
                <a16:creationId xmlns:a16="http://schemas.microsoft.com/office/drawing/2014/main" id="{27B2315E-D2EA-EDAF-2743-FB524A6B1E1D}"/>
              </a:ext>
            </a:extLst>
          </p:cNvPr>
          <p:cNvSpPr txBox="1"/>
          <p:nvPr/>
        </p:nvSpPr>
        <p:spPr>
          <a:xfrm>
            <a:off x="457200" y="422936"/>
            <a:ext cx="6851201" cy="4410019"/>
          </a:xfrm>
          <a:prstGeom prst="rect">
            <a:avLst/>
          </a:prstGeom>
          <a:solidFill>
            <a:schemeClr val="bg1"/>
          </a:solidFill>
        </p:spPr>
        <p:txBody>
          <a:bodyPr wrap="square" rtlCol="0">
            <a:spAutoFit/>
          </a:bodyPr>
          <a:lstStyle/>
          <a:p>
            <a:endParaRPr lang="es-ES" dirty="0"/>
          </a:p>
        </p:txBody>
      </p:sp>
      <p:pic>
        <p:nvPicPr>
          <p:cNvPr id="4" name="Imagen 3">
            <a:extLst>
              <a:ext uri="{FF2B5EF4-FFF2-40B4-BE49-F238E27FC236}">
                <a16:creationId xmlns:a16="http://schemas.microsoft.com/office/drawing/2014/main" id="{C37229DE-327D-CA9F-BDD5-D26005B69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55" y="541750"/>
            <a:ext cx="7153272" cy="40599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5"/>
          <p:cNvSpPr/>
          <p:nvPr/>
        </p:nvSpPr>
        <p:spPr>
          <a:xfrm rot="-5400000" flipH="1">
            <a:off x="583630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5"/>
          <p:cNvSpPr txBox="1">
            <a:spLocks noGrp="1"/>
          </p:cNvSpPr>
          <p:nvPr>
            <p:ph type="ctrTitle"/>
          </p:nvPr>
        </p:nvSpPr>
        <p:spPr>
          <a:xfrm rot="5400000">
            <a:off x="6422201" y="1695414"/>
            <a:ext cx="28881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2400" dirty="0">
                <a:solidFill>
                  <a:schemeClr val="lt1"/>
                </a:solidFill>
              </a:rPr>
              <a:t>EXTERIOR DE LA FÁBRICA</a:t>
            </a:r>
            <a:endParaRPr sz="2400" dirty="0">
              <a:solidFill>
                <a:schemeClr val="lt1"/>
              </a:solidFill>
            </a:endParaRPr>
          </a:p>
        </p:txBody>
      </p:sp>
      <p:sp>
        <p:nvSpPr>
          <p:cNvPr id="2" name="CuadroTexto 1">
            <a:extLst>
              <a:ext uri="{FF2B5EF4-FFF2-40B4-BE49-F238E27FC236}">
                <a16:creationId xmlns:a16="http://schemas.microsoft.com/office/drawing/2014/main" id="{B3DFE6B1-2B16-1C38-E3E8-A52D7DD63CCE}"/>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3" name="CuadroTexto 2">
            <a:extLst>
              <a:ext uri="{FF2B5EF4-FFF2-40B4-BE49-F238E27FC236}">
                <a16:creationId xmlns:a16="http://schemas.microsoft.com/office/drawing/2014/main" id="{8B4B5D3A-2E30-DA33-C776-693FC849A5D4}"/>
              </a:ext>
            </a:extLst>
          </p:cNvPr>
          <p:cNvSpPr txBox="1"/>
          <p:nvPr/>
        </p:nvSpPr>
        <p:spPr>
          <a:xfrm>
            <a:off x="719899" y="522026"/>
            <a:ext cx="4084972" cy="738664"/>
          </a:xfrm>
          <a:prstGeom prst="rect">
            <a:avLst/>
          </a:prstGeom>
          <a:noFill/>
        </p:spPr>
        <p:txBody>
          <a:bodyPr wrap="square" rtlCol="0">
            <a:spAutoFit/>
          </a:bodyPr>
          <a:lstStyle/>
          <a:p>
            <a:r>
              <a:rPr lang="es-ES" dirty="0">
                <a:effectLst/>
                <a:latin typeface="Catamaran Light" panose="020B0604020202020204" charset="0"/>
                <a:ea typeface="Calibri" panose="020F0502020204030204" pitchFamily="34" charset="0"/>
                <a:cs typeface="Catamaran Light" panose="020B0604020202020204" charset="0"/>
              </a:rPr>
              <a:t>Del aspecto exterior de la fábrica no se tienen grandes datos, en ninguno de los antiguos escritos de la fábrica se habla de ello.</a:t>
            </a:r>
            <a:endParaRPr lang="es-ES" dirty="0">
              <a:latin typeface="Catamaran Light" panose="020B0604020202020204" charset="0"/>
              <a:cs typeface="Catamaran Light" panose="020B0604020202020204" charset="0"/>
            </a:endParaRPr>
          </a:p>
        </p:txBody>
      </p:sp>
      <p:pic>
        <p:nvPicPr>
          <p:cNvPr id="4" name="Imagen 3">
            <a:extLst>
              <a:ext uri="{FF2B5EF4-FFF2-40B4-BE49-F238E27FC236}">
                <a16:creationId xmlns:a16="http://schemas.microsoft.com/office/drawing/2014/main" id="{A7804F85-BFC4-DA03-7917-5EECB2665D85}"/>
              </a:ext>
            </a:extLst>
          </p:cNvPr>
          <p:cNvPicPr>
            <a:picLocks noChangeAspect="1"/>
          </p:cNvPicPr>
          <p:nvPr/>
        </p:nvPicPr>
        <p:blipFill rotWithShape="1">
          <a:blip r:embed="rId3">
            <a:extLst>
              <a:ext uri="{28A0092B-C50C-407E-A947-70E740481C1C}">
                <a14:useLocalDpi xmlns:a14="http://schemas.microsoft.com/office/drawing/2010/main" val="0"/>
              </a:ext>
            </a:extLst>
          </a:blip>
          <a:srcRect t="20584"/>
          <a:stretch/>
        </p:blipFill>
        <p:spPr bwMode="auto">
          <a:xfrm>
            <a:off x="696096" y="1554179"/>
            <a:ext cx="3343275" cy="2708910"/>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85F2D730-428D-3C87-A138-FE98BC2CC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007" t="13485" r="5026" b="5217"/>
          <a:stretch/>
        </p:blipFill>
        <p:spPr bwMode="auto">
          <a:xfrm rot="5400000">
            <a:off x="1301683" y="-633151"/>
            <a:ext cx="4455160" cy="60540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7022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234"/>
                                        </p:tgtEl>
                                        <p:attrNameLst>
                                          <p:attrName>style.visibility</p:attrName>
                                        </p:attrNameLst>
                                      </p:cBhvr>
                                      <p:to>
                                        <p:strVal val="visible"/>
                                      </p:to>
                                    </p:set>
                                    <p:animEffect transition="in" filter="fade">
                                      <p:cBhvr>
                                        <p:cTn id="13" dur="500"/>
                                        <p:tgtEl>
                                          <p:spTgt spid="2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fade">
                                      <p:cBhvr>
                                        <p:cTn id="19" dur="500"/>
                                        <p:tgtEl>
                                          <p:spTgt spid="237"/>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34" grpId="1" animBg="1"/>
      <p:bldP spid="237"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5"/>
          <p:cNvSpPr/>
          <p:nvPr/>
        </p:nvSpPr>
        <p:spPr>
          <a:xfrm rot="-5400000" flipH="1">
            <a:off x="5836301"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5"/>
          <p:cNvSpPr txBox="1">
            <a:spLocks noGrp="1"/>
          </p:cNvSpPr>
          <p:nvPr>
            <p:ph type="ctrTitle"/>
          </p:nvPr>
        </p:nvSpPr>
        <p:spPr>
          <a:xfrm rot="5400000">
            <a:off x="6422201" y="1695414"/>
            <a:ext cx="2888100" cy="897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S" sz="2400" dirty="0">
                <a:solidFill>
                  <a:schemeClr val="lt1"/>
                </a:solidFill>
              </a:rPr>
              <a:t>INTERIOR DE LA FÁBRICA</a:t>
            </a:r>
            <a:endParaRPr sz="2400" dirty="0">
              <a:solidFill>
                <a:schemeClr val="lt1"/>
              </a:solidFill>
            </a:endParaRPr>
          </a:p>
        </p:txBody>
      </p:sp>
      <p:sp>
        <p:nvSpPr>
          <p:cNvPr id="2" name="CuadroTexto 1">
            <a:extLst>
              <a:ext uri="{FF2B5EF4-FFF2-40B4-BE49-F238E27FC236}">
                <a16:creationId xmlns:a16="http://schemas.microsoft.com/office/drawing/2014/main" id="{B3DFE6B1-2B16-1C38-E3E8-A52D7DD63CCE}"/>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6" name="CuadroTexto 5">
            <a:extLst>
              <a:ext uri="{FF2B5EF4-FFF2-40B4-BE49-F238E27FC236}">
                <a16:creationId xmlns:a16="http://schemas.microsoft.com/office/drawing/2014/main" id="{A317AD19-443B-BB6D-BC84-46EA50B61083}"/>
              </a:ext>
            </a:extLst>
          </p:cNvPr>
          <p:cNvSpPr txBox="1"/>
          <p:nvPr/>
        </p:nvSpPr>
        <p:spPr>
          <a:xfrm>
            <a:off x="559477" y="700314"/>
            <a:ext cx="6640024" cy="3323987"/>
          </a:xfrm>
          <a:prstGeom prst="rect">
            <a:avLst/>
          </a:prstGeom>
          <a:noFill/>
        </p:spPr>
        <p:txBody>
          <a:bodyPr wrap="square" rtlCol="0">
            <a:spAutoFit/>
          </a:bodyPr>
          <a:lstStyle/>
          <a:p>
            <a:r>
              <a:rPr lang="es-ES" dirty="0">
                <a:effectLst/>
                <a:latin typeface="Catamaran Light" panose="020B0604020202020204" charset="0"/>
                <a:ea typeface="Calibri" panose="020F0502020204030204" pitchFamily="34" charset="0"/>
                <a:cs typeface="Catamaran Light" panose="020B0604020202020204" charset="0"/>
              </a:rPr>
              <a:t> </a:t>
            </a:r>
            <a:r>
              <a:rPr lang="es-ES" dirty="0">
                <a:latin typeface="Catamaran Light" panose="020B0604020202020204" charset="0"/>
                <a:cs typeface="Catamaran Light" panose="020B0604020202020204" charset="0"/>
              </a:rPr>
              <a:t>“</a:t>
            </a:r>
            <a:r>
              <a:rPr lang="es-ES" i="1" dirty="0">
                <a:latin typeface="Catamaran Light" panose="020B0604020202020204" charset="0"/>
                <a:cs typeface="Catamaran Light" panose="020B0604020202020204" charset="0"/>
              </a:rPr>
              <a:t>[…]Se entraba por un patio porticado, donde esperaban las mulas y los carros. Más adentro estaban los vetustos hornos donde crujía la leña […] “</a:t>
            </a:r>
          </a:p>
          <a:p>
            <a:endParaRPr lang="es-ES" i="1" dirty="0">
              <a:latin typeface="Catamaran Light" panose="020B0604020202020204" charset="0"/>
              <a:cs typeface="Catamaran Light" panose="020B0604020202020204" charset="0"/>
            </a:endParaRPr>
          </a:p>
          <a:p>
            <a:r>
              <a:rPr lang="es-ES" i="1" dirty="0">
                <a:latin typeface="Catamaran Light" panose="020B0604020202020204" charset="0"/>
                <a:cs typeface="Catamaran Light" panose="020B0604020202020204" charset="0"/>
              </a:rPr>
              <a:t>[…]“En el bajo tiene un almacén grande para poner jabón, dos habitaciones bajas que sirven para los esclavos y otra gente, una habitación para el mayordomo, que está sobre la escalera, con sus puertas al río, un almacén para los mazacotes, y una despensa; en la salida de la casa, al otro lado del pozo un sangrador grande que es el almacén de otros sangradores de las calderas; un pozo de ladrillo que sale al río; una habitación en la puerta de la calle Castilla, para el portero; […].</a:t>
            </a:r>
            <a:endParaRPr lang="es-ES" dirty="0">
              <a:latin typeface="Catamaran Light" panose="020B0604020202020204" charset="0"/>
              <a:cs typeface="Catamaran Light" panose="020B0604020202020204" charset="0"/>
            </a:endParaRPr>
          </a:p>
          <a:p>
            <a:r>
              <a:rPr lang="es-ES" i="1" dirty="0">
                <a:latin typeface="Catamaran Light" panose="020B0604020202020204" charset="0"/>
                <a:cs typeface="Catamaran Light" panose="020B0604020202020204" charset="0"/>
              </a:rPr>
              <a:t>Subiendo las escaleras […]a la izquierda hay dos cámaras para servicios de mujeres, y adelante hay una sala comedor. </a:t>
            </a:r>
          </a:p>
          <a:p>
            <a:endParaRPr lang="es-ES" i="1" dirty="0">
              <a:latin typeface="Catamaran Light" panose="020B0604020202020204" charset="0"/>
              <a:cs typeface="Catamaran Light" panose="020B0604020202020204" charset="0"/>
            </a:endParaRPr>
          </a:p>
          <a:p>
            <a:r>
              <a:rPr lang="es-ES" i="1" dirty="0">
                <a:latin typeface="Catamaran Light" panose="020B0604020202020204" charset="0"/>
                <a:cs typeface="Catamaran Light" panose="020B0604020202020204" charset="0"/>
              </a:rPr>
              <a:t>“El oratorio está en el cuarto del Administrador, arriba en acabando de subir la escalera, en el testero de una pieza que inmediatamente corre, pero cerrado con su citara y puerta. […]”</a:t>
            </a:r>
            <a:endParaRPr lang="es-ES" dirty="0">
              <a:latin typeface="Catamaran Light" panose="020B0604020202020204" charset="0"/>
              <a:cs typeface="Catamaran Light" panose="020B0604020202020204" charset="0"/>
            </a:endParaRPr>
          </a:p>
        </p:txBody>
      </p:sp>
      <p:sp>
        <p:nvSpPr>
          <p:cNvPr id="3" name="CuadroTexto 2">
            <a:extLst>
              <a:ext uri="{FF2B5EF4-FFF2-40B4-BE49-F238E27FC236}">
                <a16:creationId xmlns:a16="http://schemas.microsoft.com/office/drawing/2014/main" id="{8B4B5D3A-2E30-DA33-C776-693FC849A5D4}"/>
              </a:ext>
            </a:extLst>
          </p:cNvPr>
          <p:cNvSpPr txBox="1"/>
          <p:nvPr/>
        </p:nvSpPr>
        <p:spPr>
          <a:xfrm>
            <a:off x="505027" y="759447"/>
            <a:ext cx="6748924" cy="3323987"/>
          </a:xfrm>
          <a:prstGeom prst="rect">
            <a:avLst/>
          </a:prstGeom>
          <a:solidFill>
            <a:schemeClr val="bg1"/>
          </a:solidFill>
        </p:spPr>
        <p:txBody>
          <a:bodyPr wrap="square" rtlCol="0">
            <a:spAutoFit/>
          </a:bodyPr>
          <a:lstStyle/>
          <a:p>
            <a:r>
              <a:rPr lang="es-ES" dirty="0">
                <a:effectLst/>
                <a:latin typeface="Catamaran Light" panose="020B0604020202020204" charset="0"/>
                <a:ea typeface="Calibri" panose="020F0502020204030204" pitchFamily="34" charset="0"/>
                <a:cs typeface="Catamaran Light" panose="020B0604020202020204" charset="0"/>
              </a:rPr>
              <a:t> </a:t>
            </a:r>
            <a:r>
              <a:rPr lang="es-ES" dirty="0">
                <a:solidFill>
                  <a:schemeClr val="bg1"/>
                </a:solidFill>
                <a:latin typeface="Catamaran Light" panose="020B0604020202020204" charset="0"/>
                <a:cs typeface="Catamaran Light" panose="020B0604020202020204" charset="0"/>
              </a:rPr>
              <a:t>“</a:t>
            </a:r>
            <a:r>
              <a:rPr lang="es-ES" i="1" dirty="0">
                <a:solidFill>
                  <a:schemeClr val="bg1"/>
                </a:solidFill>
                <a:latin typeface="Catamaran Light" panose="020B0604020202020204" charset="0"/>
                <a:cs typeface="Catamaran Light" panose="020B0604020202020204" charset="0"/>
              </a:rPr>
              <a:t>[…]Se entraba por un patio porticado, donde esperaban las mulas y los carros. Más adentro estaban los vetustos hornos donde crujía la leña […] “</a:t>
            </a: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[…]“En el bajo tiene un almacén grande para poner jabón, dos habitaciones bajas que sirven para los esclavos y otra gente, una habitación para el mayordomo, que está sobre la escalera, con sus puertas al río, un almacén para los mazacotes, y una despensa; en la salida de la casa, al otro lado del pozo un sangrador grande que es el almacén de otros sangradores de las calderas; un pozo de ladrillo que sale al río; una habitación en la puerta de la calle Castilla, para el portero; […].</a:t>
            </a:r>
            <a:endParaRPr lang="es-ES"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Subiendo las escaleras […]a la izquierda hay dos cámaras para servicios de mujeres, y adelante hay una sala comedor. </a:t>
            </a: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“El oratorio está en el cuarto del Administrador, arriba en acabando de subir la escalera, en el testero de una pieza que inmediatamente corre, pero cerrado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5" name="Imagen 4">
            <a:extLst>
              <a:ext uri="{FF2B5EF4-FFF2-40B4-BE49-F238E27FC236}">
                <a16:creationId xmlns:a16="http://schemas.microsoft.com/office/drawing/2014/main" id="{D92FE0C9-F0A7-E91B-3940-C6543A746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147" y="736550"/>
            <a:ext cx="5191125" cy="3670300"/>
          </a:xfrm>
          <a:prstGeom prst="rect">
            <a:avLst/>
          </a:prstGeom>
        </p:spPr>
      </p:pic>
      <p:sp>
        <p:nvSpPr>
          <p:cNvPr id="9" name="CuadroTexto 8">
            <a:extLst>
              <a:ext uri="{FF2B5EF4-FFF2-40B4-BE49-F238E27FC236}">
                <a16:creationId xmlns:a16="http://schemas.microsoft.com/office/drawing/2014/main" id="{CCA3027C-DD2F-30A2-010A-3557B26E1A28}"/>
              </a:ext>
            </a:extLst>
          </p:cNvPr>
          <p:cNvSpPr txBox="1"/>
          <p:nvPr/>
        </p:nvSpPr>
        <p:spPr>
          <a:xfrm>
            <a:off x="74577" y="371147"/>
            <a:ext cx="7315499" cy="4401205"/>
          </a:xfrm>
          <a:prstGeom prst="rect">
            <a:avLst/>
          </a:prstGeom>
          <a:solidFill>
            <a:schemeClr val="bg1"/>
          </a:solidFill>
        </p:spPr>
        <p:txBody>
          <a:bodyPr wrap="square" rtlCol="0">
            <a:spAutoFit/>
          </a:bodyPr>
          <a:lstStyle/>
          <a:p>
            <a:r>
              <a:rPr lang="es-ES" i="1" dirty="0">
                <a:solidFill>
                  <a:schemeClr val="bg1"/>
                </a:solidFill>
                <a:latin typeface="Catamaran Light" panose="020B0604020202020204" charset="0"/>
                <a:cs typeface="Catamaran Light" panose="020B0604020202020204" charset="0"/>
              </a:rPr>
              <a:t>, arriba en acabando de subir la escalera, en el testero de una pieza que inmediatamente corre, pero cerra</a:t>
            </a: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8" name="Imagen 7">
            <a:extLst>
              <a:ext uri="{FF2B5EF4-FFF2-40B4-BE49-F238E27FC236}">
                <a16:creationId xmlns:a16="http://schemas.microsoft.com/office/drawing/2014/main" id="{9D94C771-AE68-7654-86E2-266E0607884D}"/>
              </a:ext>
            </a:extLst>
          </p:cNvPr>
          <p:cNvPicPr>
            <a:picLocks noChangeAspect="1"/>
          </p:cNvPicPr>
          <p:nvPr/>
        </p:nvPicPr>
        <p:blipFill rotWithShape="1">
          <a:blip r:embed="rId4"/>
          <a:srcRect t="1255" b="6191"/>
          <a:stretch/>
        </p:blipFill>
        <p:spPr bwMode="auto">
          <a:xfrm>
            <a:off x="891298" y="969353"/>
            <a:ext cx="5429250" cy="2824480"/>
          </a:xfrm>
          <a:prstGeom prst="rect">
            <a:avLst/>
          </a:prstGeom>
          <a:ln>
            <a:noFill/>
          </a:ln>
          <a:extLst>
            <a:ext uri="{53640926-AAD7-44D8-BBD7-CCE9431645EC}">
              <a14:shadowObscured xmlns:a14="http://schemas.microsoft.com/office/drawing/2010/main"/>
            </a:ext>
          </a:extLst>
        </p:spPr>
      </p:pic>
      <p:sp>
        <p:nvSpPr>
          <p:cNvPr id="10" name="CuadroTexto 9">
            <a:extLst>
              <a:ext uri="{FF2B5EF4-FFF2-40B4-BE49-F238E27FC236}">
                <a16:creationId xmlns:a16="http://schemas.microsoft.com/office/drawing/2014/main" id="{CDF492CC-86A4-06A8-645E-4F15BA8E1DF9}"/>
              </a:ext>
            </a:extLst>
          </p:cNvPr>
          <p:cNvSpPr txBox="1"/>
          <p:nvPr/>
        </p:nvSpPr>
        <p:spPr>
          <a:xfrm>
            <a:off x="142640" y="550535"/>
            <a:ext cx="7165761" cy="4401205"/>
          </a:xfrm>
          <a:prstGeom prst="rect">
            <a:avLst/>
          </a:prstGeom>
          <a:solidFill>
            <a:schemeClr val="bg1"/>
          </a:solidFill>
        </p:spPr>
        <p:txBody>
          <a:bodyPr wrap="square" rtlCol="0">
            <a:spAutoFit/>
          </a:bodyPr>
          <a:lstStyle/>
          <a:p>
            <a:r>
              <a:rPr lang="es-ES" i="1" dirty="0">
                <a:solidFill>
                  <a:schemeClr val="bg1"/>
                </a:solidFill>
                <a:latin typeface="Catamaran Light" panose="020B0604020202020204" charset="0"/>
                <a:cs typeface="Catamaran Light" panose="020B0604020202020204" charset="0"/>
              </a:rPr>
              <a:t>, arriba en acabando de subir la escalera, en el testero de una pieza que inmediatamente corre, pero cerra</a:t>
            </a: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11" name="Imagen 10">
            <a:extLst>
              <a:ext uri="{FF2B5EF4-FFF2-40B4-BE49-F238E27FC236}">
                <a16:creationId xmlns:a16="http://schemas.microsoft.com/office/drawing/2014/main" id="{038B0769-AD11-8C33-7CCB-9FDE9E0CDF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7647" y="708116"/>
            <a:ext cx="3124200" cy="3551555"/>
          </a:xfrm>
          <a:prstGeom prst="rect">
            <a:avLst/>
          </a:prstGeom>
        </p:spPr>
      </p:pic>
      <p:pic>
        <p:nvPicPr>
          <p:cNvPr id="12" name="Imagen 11">
            <a:extLst>
              <a:ext uri="{FF2B5EF4-FFF2-40B4-BE49-F238E27FC236}">
                <a16:creationId xmlns:a16="http://schemas.microsoft.com/office/drawing/2014/main" id="{63B11455-0D90-97E6-42F0-E833381F36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46" b="6009"/>
          <a:stretch/>
        </p:blipFill>
        <p:spPr bwMode="auto">
          <a:xfrm>
            <a:off x="661702" y="708116"/>
            <a:ext cx="2954655" cy="3571875"/>
          </a:xfrm>
          <a:prstGeom prst="rect">
            <a:avLst/>
          </a:prstGeom>
          <a:ln>
            <a:noFill/>
          </a:ln>
          <a:extLst>
            <a:ext uri="{53640926-AAD7-44D8-BBD7-CCE9431645EC}">
              <a14:shadowObscured xmlns:a14="http://schemas.microsoft.com/office/drawing/2010/main"/>
            </a:ext>
          </a:extLst>
        </p:spPr>
      </p:pic>
      <p:sp>
        <p:nvSpPr>
          <p:cNvPr id="13" name="CuadroTexto 12">
            <a:extLst>
              <a:ext uri="{FF2B5EF4-FFF2-40B4-BE49-F238E27FC236}">
                <a16:creationId xmlns:a16="http://schemas.microsoft.com/office/drawing/2014/main" id="{F5A7EA06-D490-3F03-3908-BFD1573A2E73}"/>
              </a:ext>
            </a:extLst>
          </p:cNvPr>
          <p:cNvSpPr txBox="1"/>
          <p:nvPr/>
        </p:nvSpPr>
        <p:spPr>
          <a:xfrm>
            <a:off x="10702" y="541750"/>
            <a:ext cx="7315499" cy="4401205"/>
          </a:xfrm>
          <a:prstGeom prst="rect">
            <a:avLst/>
          </a:prstGeom>
          <a:solidFill>
            <a:schemeClr val="bg1"/>
          </a:solidFill>
        </p:spPr>
        <p:txBody>
          <a:bodyPr wrap="square" rtlCol="0">
            <a:spAutoFit/>
          </a:bodyPr>
          <a:lstStyle/>
          <a:p>
            <a:r>
              <a:rPr lang="es-ES" i="1" dirty="0">
                <a:solidFill>
                  <a:schemeClr val="bg1"/>
                </a:solidFill>
                <a:latin typeface="Catamaran Light" panose="020B0604020202020204" charset="0"/>
                <a:cs typeface="Catamaran Light" panose="020B0604020202020204" charset="0"/>
              </a:rPr>
              <a:t>, arriba en acabando de subir la escalera, en el testero de una pieza que inmediatamente corre, pero cerra</a:t>
            </a: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14" name="Imagen 13">
            <a:extLst>
              <a:ext uri="{FF2B5EF4-FFF2-40B4-BE49-F238E27FC236}">
                <a16:creationId xmlns:a16="http://schemas.microsoft.com/office/drawing/2014/main" id="{8412DAB5-23ED-4551-14B8-BEF719188E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4065" y="544615"/>
            <a:ext cx="3501631" cy="4280073"/>
          </a:xfrm>
          <a:prstGeom prst="rect">
            <a:avLst/>
          </a:prstGeom>
        </p:spPr>
      </p:pic>
      <p:sp>
        <p:nvSpPr>
          <p:cNvPr id="15" name="CuadroTexto 14">
            <a:extLst>
              <a:ext uri="{FF2B5EF4-FFF2-40B4-BE49-F238E27FC236}">
                <a16:creationId xmlns:a16="http://schemas.microsoft.com/office/drawing/2014/main" id="{EF71FD71-1004-5D85-7303-954873D1E555}"/>
              </a:ext>
            </a:extLst>
          </p:cNvPr>
          <p:cNvSpPr txBox="1"/>
          <p:nvPr/>
        </p:nvSpPr>
        <p:spPr>
          <a:xfrm>
            <a:off x="604897" y="660990"/>
            <a:ext cx="2602709" cy="4154984"/>
          </a:xfrm>
          <a:prstGeom prst="rect">
            <a:avLst/>
          </a:prstGeom>
          <a:noFill/>
        </p:spPr>
        <p:txBody>
          <a:bodyPr wrap="square" rtlCol="0">
            <a:spAutoFit/>
          </a:bodyPr>
          <a:lstStyle/>
          <a:p>
            <a:r>
              <a:rPr lang="es-ES" sz="1100" i="1" dirty="0">
                <a:effectLst/>
                <a:latin typeface="Catamaran Light" panose="020B0604020202020204" charset="0"/>
                <a:ea typeface="Calibri" panose="020F0502020204030204" pitchFamily="34" charset="0"/>
                <a:cs typeface="Catamaran Light" panose="020B0604020202020204" charset="0"/>
              </a:rPr>
              <a:t>El 14 de junio de 1988 se descubre la existencia de una bóveda de fábrica de ladrillos, llevándose a cabo una visita a la obra […] El medio cañón descubierto, tiene de alto 4,10 metros, de ancho 4 metros y de largo de 8 a 10 metros, aunque continúa bajo las casa colindantes […] Esta bóveda se inicia desde el parámetro de la fachada al río, del solar, discurriendo sensiblemente perpendicular a dicha línea de fachada, atravesando el solar que nos ocupa y penetrando en el subsuelo del Corral de las Flores. Una vez entra en el interior de dicho recinto (Corral) se bifurca en dos direcciones, siguiendo una en el mismo sentido en dirección a la calle Castilla y otra en perpendicular a esta, hacia la izquierda, según el sentido de acceso desde el río. Con ello se da origen a la bóveda de crucería, como consecuencia de del encuentro entre los dos cañones. Las dos bóvedas tienen las mismas características métricas […].”</a:t>
            </a:r>
            <a:endParaRPr lang="es-ES" sz="1100" dirty="0">
              <a:latin typeface="Catamaran Light" panose="020B0604020202020204" charset="0"/>
              <a:cs typeface="Catamaran Light" panose="020B0604020202020204" charset="0"/>
            </a:endParaRPr>
          </a:p>
        </p:txBody>
      </p:sp>
      <p:sp>
        <p:nvSpPr>
          <p:cNvPr id="16" name="CuadroTexto 15">
            <a:extLst>
              <a:ext uri="{FF2B5EF4-FFF2-40B4-BE49-F238E27FC236}">
                <a16:creationId xmlns:a16="http://schemas.microsoft.com/office/drawing/2014/main" id="{03025C03-566C-1549-E59E-5C04291FD87D}"/>
              </a:ext>
            </a:extLst>
          </p:cNvPr>
          <p:cNvSpPr txBox="1"/>
          <p:nvPr/>
        </p:nvSpPr>
        <p:spPr>
          <a:xfrm>
            <a:off x="169865" y="440083"/>
            <a:ext cx="7220211" cy="4401205"/>
          </a:xfrm>
          <a:prstGeom prst="rect">
            <a:avLst/>
          </a:prstGeom>
          <a:solidFill>
            <a:schemeClr val="bg1"/>
          </a:solidFill>
        </p:spPr>
        <p:txBody>
          <a:bodyPr wrap="square" rtlCol="0">
            <a:spAutoFit/>
          </a:bodyPr>
          <a:lstStyle/>
          <a:p>
            <a:r>
              <a:rPr lang="es-ES" i="1" dirty="0">
                <a:solidFill>
                  <a:schemeClr val="bg1"/>
                </a:solidFill>
                <a:latin typeface="Catamaran Light" panose="020B0604020202020204" charset="0"/>
                <a:cs typeface="Catamaran Light" panose="020B0604020202020204" charset="0"/>
              </a:rPr>
              <a:t>, arriba en acabando de subir la escalera, en el testero de una pieza que inmediatamente corre, pero cerra</a:t>
            </a: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endParaRPr lang="es-ES" i="1" dirty="0">
              <a:solidFill>
                <a:schemeClr val="bg1"/>
              </a:solidFill>
              <a:latin typeface="Catamaran Light" panose="020B0604020202020204" charset="0"/>
              <a:cs typeface="Catamaran Light" panose="020B0604020202020204" charset="0"/>
            </a:endParaRPr>
          </a:p>
          <a:p>
            <a:r>
              <a:rPr lang="es-ES" i="1" dirty="0">
                <a:solidFill>
                  <a:schemeClr val="bg1"/>
                </a:solidFill>
                <a:latin typeface="Catamaran Light" panose="020B0604020202020204" charset="0"/>
                <a:cs typeface="Catamaran Light" panose="020B0604020202020204" charset="0"/>
              </a:rPr>
              <a:t>do con su citara y puerta. […]”</a:t>
            </a:r>
            <a:endParaRPr lang="es-ES" dirty="0">
              <a:solidFill>
                <a:schemeClr val="bg1"/>
              </a:solidFill>
              <a:latin typeface="Catamaran Light" panose="020B0604020202020204" charset="0"/>
              <a:cs typeface="Catamaran Light" panose="020B0604020202020204" charset="0"/>
            </a:endParaRPr>
          </a:p>
        </p:txBody>
      </p:sp>
      <p:pic>
        <p:nvPicPr>
          <p:cNvPr id="17" name="Imagen 16">
            <a:extLst>
              <a:ext uri="{FF2B5EF4-FFF2-40B4-BE49-F238E27FC236}">
                <a16:creationId xmlns:a16="http://schemas.microsoft.com/office/drawing/2014/main" id="{F33F25DD-A07A-A18D-8EEB-DE6E4BC7585A}"/>
              </a:ext>
            </a:extLst>
          </p:cNvPr>
          <p:cNvPicPr>
            <a:picLocks noChangeAspect="1"/>
          </p:cNvPicPr>
          <p:nvPr/>
        </p:nvPicPr>
        <p:blipFill rotWithShape="1">
          <a:blip r:embed="rId8">
            <a:extLst>
              <a:ext uri="{28A0092B-C50C-407E-A947-70E740481C1C}">
                <a14:useLocalDpi xmlns:a14="http://schemas.microsoft.com/office/drawing/2010/main" val="0"/>
              </a:ext>
            </a:extLst>
          </a:blip>
          <a:srcRect t="6556"/>
          <a:stretch/>
        </p:blipFill>
        <p:spPr bwMode="auto">
          <a:xfrm>
            <a:off x="436964" y="742847"/>
            <a:ext cx="2010315" cy="3551556"/>
          </a:xfrm>
          <a:prstGeom prst="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ACADF71E-AB14-99BC-D06F-B4C56E75FA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2457" y="777051"/>
            <a:ext cx="2172825" cy="3551556"/>
          </a:xfrm>
          <a:prstGeom prst="rect">
            <a:avLst/>
          </a:prstGeom>
        </p:spPr>
      </p:pic>
      <p:pic>
        <p:nvPicPr>
          <p:cNvPr id="20" name="Imagen 19">
            <a:extLst>
              <a:ext uri="{FF2B5EF4-FFF2-40B4-BE49-F238E27FC236}">
                <a16:creationId xmlns:a16="http://schemas.microsoft.com/office/drawing/2014/main" id="{AD50C71C-69B3-F20F-E59B-99458AFD8ADF}"/>
              </a:ext>
            </a:extLst>
          </p:cNvPr>
          <p:cNvPicPr>
            <a:picLocks noChangeAspect="1"/>
          </p:cNvPicPr>
          <p:nvPr/>
        </p:nvPicPr>
        <p:blipFill>
          <a:blip r:embed="rId10"/>
          <a:stretch>
            <a:fillRect/>
          </a:stretch>
        </p:blipFill>
        <p:spPr>
          <a:xfrm>
            <a:off x="5101837" y="780162"/>
            <a:ext cx="2053933" cy="3603891"/>
          </a:xfrm>
          <a:prstGeom prst="rect">
            <a:avLst/>
          </a:prstGeom>
        </p:spPr>
      </p:pic>
    </p:spTree>
    <p:extLst>
      <p:ext uri="{BB962C8B-B14F-4D97-AF65-F5344CB8AC3E}">
        <p14:creationId xmlns:p14="http://schemas.microsoft.com/office/powerpoint/2010/main" val="271330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500" fill="hold"/>
                                        <p:tgtEl>
                                          <p:spTgt spid="234"/>
                                        </p:tgtEl>
                                        <p:attrNameLst>
                                          <p:attrName>ppt_x</p:attrName>
                                        </p:attrNameLst>
                                      </p:cBhvr>
                                      <p:tavLst>
                                        <p:tav tm="0">
                                          <p:val>
                                            <p:strVal val="#ppt_x"/>
                                          </p:val>
                                        </p:tav>
                                        <p:tav tm="100000">
                                          <p:val>
                                            <p:strVal val="#ppt_x"/>
                                          </p:val>
                                        </p:tav>
                                      </p:tavLst>
                                    </p:anim>
                                    <p:anim calcmode="lin" valueType="num">
                                      <p:cBhvr additive="base">
                                        <p:cTn id="8" dur="500" fill="hold"/>
                                        <p:tgtEl>
                                          <p:spTgt spid="23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37"/>
                                        </p:tgtEl>
                                        <p:attrNameLst>
                                          <p:attrName>style.visibility</p:attrName>
                                        </p:attrNameLst>
                                      </p:cBhvr>
                                      <p:to>
                                        <p:strVal val="visible"/>
                                      </p:to>
                                    </p:set>
                                    <p:anim calcmode="lin" valueType="num">
                                      <p:cBhvr additive="base">
                                        <p:cTn id="18" dur="500" fill="hold"/>
                                        <p:tgtEl>
                                          <p:spTgt spid="237"/>
                                        </p:tgtEl>
                                        <p:attrNameLst>
                                          <p:attrName>ppt_x</p:attrName>
                                        </p:attrNameLst>
                                      </p:cBhvr>
                                      <p:tavLst>
                                        <p:tav tm="0">
                                          <p:val>
                                            <p:strVal val="#ppt_x"/>
                                          </p:val>
                                        </p:tav>
                                        <p:tav tm="100000">
                                          <p:val>
                                            <p:strVal val="#ppt_x"/>
                                          </p:val>
                                        </p:tav>
                                      </p:tavLst>
                                    </p:anim>
                                    <p:anim calcmode="lin" valueType="num">
                                      <p:cBhvr additive="base">
                                        <p:cTn id="19" dur="500" fill="hold"/>
                                        <p:tgtEl>
                                          <p:spTgt spid="2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par>
                                <p:cTn id="66" presetID="10" presetClass="entr" presetSubtype="0" fill="hold"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animBg="1"/>
      <p:bldP spid="237" grpId="0"/>
      <p:bldP spid="2" grpId="0"/>
      <p:bldP spid="6" grpId="0"/>
      <p:bldP spid="3" grpId="0" animBg="1"/>
      <p:bldP spid="9" grpId="0" animBg="1"/>
      <p:bldP spid="10" grpId="0" animBg="1"/>
      <p:bldP spid="13" grpId="0" animBg="1"/>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E152838-39F8-B0F9-B422-4A29CAE67D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3365" y="482365"/>
            <a:ext cx="6330478" cy="4475633"/>
          </a:xfrm>
          <a:prstGeom prst="rect">
            <a:avLst/>
          </a:prstGeom>
        </p:spPr>
      </p:pic>
      <p:sp>
        <p:nvSpPr>
          <p:cNvPr id="4" name="Google Shape;217;p33">
            <a:extLst>
              <a:ext uri="{FF2B5EF4-FFF2-40B4-BE49-F238E27FC236}">
                <a16:creationId xmlns:a16="http://schemas.microsoft.com/office/drawing/2014/main" id="{B7B4C2B6-55C2-35A7-3000-8C5A949B2B16}"/>
              </a:ext>
            </a:extLst>
          </p:cNvPr>
          <p:cNvSpPr/>
          <p:nvPr/>
        </p:nvSpPr>
        <p:spPr>
          <a:xfrm>
            <a:off x="-1" y="0"/>
            <a:ext cx="2484687" cy="6000749"/>
          </a:xfrm>
          <a:prstGeom prst="rect">
            <a:avLst/>
          </a:prstGeom>
          <a:gradFill>
            <a:gsLst>
              <a:gs pos="0">
                <a:srgbClr val="D4AFC3">
                  <a:alpha val="33725"/>
                </a:srgbClr>
              </a:gs>
              <a:gs pos="100000">
                <a:schemeClr val="accent1"/>
              </a:gs>
            </a:gsLst>
            <a:lin ang="18900044" scaled="0"/>
          </a:gradFill>
          <a:ln>
            <a:solidFill>
              <a:schemeClr val="accent1"/>
            </a:soli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9;p33">
            <a:extLst>
              <a:ext uri="{FF2B5EF4-FFF2-40B4-BE49-F238E27FC236}">
                <a16:creationId xmlns:a16="http://schemas.microsoft.com/office/drawing/2014/main" id="{6464EC5B-C433-C2E5-2DEF-A83BA72B0052}"/>
              </a:ext>
            </a:extLst>
          </p:cNvPr>
          <p:cNvSpPr txBox="1">
            <a:spLocks/>
          </p:cNvSpPr>
          <p:nvPr/>
        </p:nvSpPr>
        <p:spPr>
          <a:xfrm>
            <a:off x="238678" y="183680"/>
            <a:ext cx="2059353" cy="597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s-ES" b="1" dirty="0">
                <a:solidFill>
                  <a:schemeClr val="lt1"/>
                </a:solidFill>
                <a:latin typeface="Livvic" pitchFamily="2" charset="0"/>
                <a:ea typeface="Fira Sans Extra Condensed"/>
                <a:cs typeface="Fira Sans Extra Condensed"/>
                <a:sym typeface="Fira Sans Extra Condensed"/>
              </a:rPr>
              <a:t>PRIMEROS BOCETOS</a:t>
            </a:r>
            <a:endParaRPr lang="es-ES" b="1" dirty="0">
              <a:solidFill>
                <a:schemeClr val="lt1"/>
              </a:solidFill>
              <a:latin typeface="Livvic" pitchFamily="2" charset="0"/>
            </a:endParaRPr>
          </a:p>
        </p:txBody>
      </p:sp>
      <p:sp>
        <p:nvSpPr>
          <p:cNvPr id="8" name="CuadroTexto 7">
            <a:extLst>
              <a:ext uri="{FF2B5EF4-FFF2-40B4-BE49-F238E27FC236}">
                <a16:creationId xmlns:a16="http://schemas.microsoft.com/office/drawing/2014/main" id="{9557B74D-5E89-C457-DFDF-7E7AAEF7097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10" name="CuadroTexto 9">
            <a:extLst>
              <a:ext uri="{FF2B5EF4-FFF2-40B4-BE49-F238E27FC236}">
                <a16:creationId xmlns:a16="http://schemas.microsoft.com/office/drawing/2014/main" id="{75B7521F-0FAA-9920-0212-1F3C02D1DFF9}"/>
              </a:ext>
            </a:extLst>
          </p:cNvPr>
          <p:cNvSpPr txBox="1"/>
          <p:nvPr/>
        </p:nvSpPr>
        <p:spPr>
          <a:xfrm>
            <a:off x="238678" y="663535"/>
            <a:ext cx="2059353" cy="4824398"/>
          </a:xfrm>
          <a:prstGeom prst="rect">
            <a:avLst/>
          </a:prstGeom>
          <a:noFill/>
        </p:spPr>
        <p:txBody>
          <a:bodyPr wrap="square">
            <a:spAutoFit/>
          </a:bodyPr>
          <a:lstStyle/>
          <a:p>
            <a:r>
              <a:rPr lang="es-ES" sz="950" dirty="0">
                <a:solidFill>
                  <a:schemeClr val="bg1"/>
                </a:solidFill>
                <a:effectLst/>
                <a:latin typeface="Catamaran Light" panose="020B0604020202020204" charset="0"/>
                <a:ea typeface="Calibri" panose="020F0502020204030204" pitchFamily="34" charset="0"/>
                <a:cs typeface="Catamaran Light" panose="020B0604020202020204" charset="0"/>
              </a:rPr>
              <a:t> </a:t>
            </a:r>
            <a:r>
              <a:rPr lang="es-ES" sz="950" dirty="0">
                <a:solidFill>
                  <a:schemeClr val="bg1"/>
                </a:solidFill>
                <a:latin typeface="Catamaran Light" panose="020B0604020202020204" charset="0"/>
                <a:cs typeface="Catamaran Light" panose="020B0604020202020204" charset="0"/>
              </a:rPr>
              <a:t>“</a:t>
            </a:r>
            <a:r>
              <a:rPr lang="es-ES" sz="950" i="1" dirty="0">
                <a:solidFill>
                  <a:schemeClr val="bg1"/>
                </a:solidFill>
                <a:latin typeface="Catamaran Light" panose="020B0604020202020204" charset="0"/>
                <a:cs typeface="Catamaran Light" panose="020B0604020202020204" charset="0"/>
              </a:rPr>
              <a:t>[…]Se entraba por un patio porticado, donde esperaban las mulas y los carros. Más adentro estaban los vetustos hornos donde crujía la leña […] “</a:t>
            </a:r>
          </a:p>
          <a:p>
            <a:endParaRPr lang="es-ES" sz="950" i="1" dirty="0">
              <a:solidFill>
                <a:schemeClr val="bg1"/>
              </a:solidFill>
              <a:latin typeface="Catamaran Light" panose="020B0604020202020204" charset="0"/>
              <a:cs typeface="Catamaran Light" panose="020B0604020202020204" charset="0"/>
            </a:endParaRPr>
          </a:p>
          <a:p>
            <a:r>
              <a:rPr lang="es-ES" sz="950" i="1" dirty="0">
                <a:solidFill>
                  <a:schemeClr val="bg1"/>
                </a:solidFill>
                <a:latin typeface="Catamaran Light" panose="020B0604020202020204" charset="0"/>
                <a:cs typeface="Catamaran Light" panose="020B0604020202020204" charset="0"/>
              </a:rPr>
              <a:t>[…]“En el bajo tiene un almacén grande para poner jabón, dos habitaciones bajas que sirven para los esclavos y otra gente, una habitación para el mayordomo, que está sobre la escalera, con sus puertas al río, un almacén para los mazacotes, y una despensa; en la salida de la casa, al otro lado del pozo un sangrador grande que es el almacén de otros sangradores de las calderas; un pozo de ladrillo que sale al río; una habitación en la puerta de la calle Castilla, para el portero; […]”.</a:t>
            </a:r>
          </a:p>
          <a:p>
            <a:endParaRPr lang="es-ES" sz="950" i="1" dirty="0">
              <a:solidFill>
                <a:schemeClr val="bg1"/>
              </a:solidFill>
              <a:latin typeface="Catamaran Light" panose="020B0604020202020204" charset="0"/>
              <a:cs typeface="Catamaran Light" panose="020B0604020202020204" charset="0"/>
            </a:endParaRPr>
          </a:p>
          <a:p>
            <a:r>
              <a:rPr lang="es-ES" sz="950" i="1" dirty="0">
                <a:solidFill>
                  <a:schemeClr val="bg1"/>
                </a:solidFill>
                <a:latin typeface="Catamaran Light" panose="020B0604020202020204" charset="0"/>
                <a:cs typeface="Catamaran Light" panose="020B0604020202020204" charset="0"/>
              </a:rPr>
              <a:t> […]“ A la derecha del tránsito hay otro almacén descubierto, con tinajas para borras y legías, y entre este cuarto y el patio grande hay otro lugar para guardar cenizas. […]”.</a:t>
            </a:r>
          </a:p>
          <a:p>
            <a:endParaRPr lang="es-ES" sz="1000" dirty="0">
              <a:solidFill>
                <a:schemeClr val="tx2">
                  <a:lumMod val="50000"/>
                </a:schemeClr>
              </a:solidFill>
              <a:latin typeface="Catamaran Light" panose="020B0604020202020204" charset="0"/>
              <a:cs typeface="Catamaran Light" panose="020B0604020202020204" charset="0"/>
            </a:endParaRPr>
          </a:p>
          <a:p>
            <a:r>
              <a:rPr lang="es-ES" sz="900" b="1" dirty="0">
                <a:solidFill>
                  <a:schemeClr val="tx2">
                    <a:lumMod val="50000"/>
                  </a:schemeClr>
                </a:solidFill>
                <a:latin typeface="Catamaran Light" panose="020B0604020202020204" charset="0"/>
                <a:cs typeface="Catamaran Light" panose="020B0604020202020204" charset="0"/>
              </a:rPr>
              <a:t>Descubrimiento en Triana: las cuevas del jabón, Joaquín González Moreno</a:t>
            </a:r>
          </a:p>
          <a:p>
            <a:endParaRPr lang="es-ES" sz="950" i="1" dirty="0">
              <a:solidFill>
                <a:schemeClr val="bg1"/>
              </a:solidFill>
              <a:latin typeface="Catamaran Light" panose="020B0604020202020204" charset="0"/>
              <a:cs typeface="Catamaran Light" panose="020B0604020202020204" charset="0"/>
            </a:endParaRPr>
          </a:p>
          <a:p>
            <a:endParaRPr lang="es-ES" sz="1100" dirty="0">
              <a:solidFill>
                <a:schemeClr val="bg1"/>
              </a:solidFill>
              <a:latin typeface="Catamaran Light" panose="020B0604020202020204" charset="0"/>
              <a:cs typeface="Catamaran Light" panose="020B0604020202020204" charset="0"/>
            </a:endParaRPr>
          </a:p>
        </p:txBody>
      </p:sp>
    </p:spTree>
    <p:extLst>
      <p:ext uri="{BB962C8B-B14F-4D97-AF65-F5344CB8AC3E}">
        <p14:creationId xmlns:p14="http://schemas.microsoft.com/office/powerpoint/2010/main" val="3401850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B7CE14-5F07-D0A5-E80C-77161A3227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190" y="287663"/>
            <a:ext cx="6461810" cy="4568173"/>
          </a:xfrm>
          <a:prstGeom prst="rect">
            <a:avLst/>
          </a:prstGeom>
        </p:spPr>
      </p:pic>
      <p:sp>
        <p:nvSpPr>
          <p:cNvPr id="4" name="Google Shape;217;p33">
            <a:extLst>
              <a:ext uri="{FF2B5EF4-FFF2-40B4-BE49-F238E27FC236}">
                <a16:creationId xmlns:a16="http://schemas.microsoft.com/office/drawing/2014/main" id="{B7B4C2B6-55C2-35A7-3000-8C5A949B2B16}"/>
              </a:ext>
            </a:extLst>
          </p:cNvPr>
          <p:cNvSpPr/>
          <p:nvPr/>
        </p:nvSpPr>
        <p:spPr>
          <a:xfrm>
            <a:off x="-1" y="0"/>
            <a:ext cx="2484687" cy="6000749"/>
          </a:xfrm>
          <a:prstGeom prst="rect">
            <a:avLst/>
          </a:prstGeom>
          <a:gradFill>
            <a:gsLst>
              <a:gs pos="0">
                <a:srgbClr val="D4AFC3">
                  <a:alpha val="33725"/>
                </a:srgbClr>
              </a:gs>
              <a:gs pos="100000">
                <a:schemeClr val="accent1"/>
              </a:gs>
            </a:gsLst>
            <a:lin ang="18900044" scaled="0"/>
          </a:gradFill>
          <a:ln>
            <a:solidFill>
              <a:schemeClr val="accent1"/>
            </a:soli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218;p33">
            <a:extLst>
              <a:ext uri="{FF2B5EF4-FFF2-40B4-BE49-F238E27FC236}">
                <a16:creationId xmlns:a16="http://schemas.microsoft.com/office/drawing/2014/main" id="{6DF08F01-D6A2-8D1F-3CAA-711B87E88A77}"/>
              </a:ext>
            </a:extLst>
          </p:cNvPr>
          <p:cNvSpPr txBox="1">
            <a:spLocks noGrp="1"/>
          </p:cNvSpPr>
          <p:nvPr>
            <p:ph type="subTitle" idx="1"/>
          </p:nvPr>
        </p:nvSpPr>
        <p:spPr>
          <a:xfrm>
            <a:off x="-192505" y="596095"/>
            <a:ext cx="2677191" cy="2483989"/>
          </a:xfrm>
          <a:prstGeom prst="rect">
            <a:avLst/>
          </a:prstGeom>
        </p:spPr>
        <p:txBody>
          <a:bodyPr spcFirstLastPara="1" wrap="square" lIns="91425" tIns="91425" rIns="91425" bIns="91425" anchor="t" anchorCtr="0">
            <a:noAutofit/>
          </a:bodyPr>
          <a:lstStyle/>
          <a:p>
            <a:r>
              <a:rPr lang="es-ES" sz="1100" i="1" dirty="0">
                <a:solidFill>
                  <a:schemeClr val="bg1"/>
                </a:solidFill>
                <a:latin typeface="Catamaran Light" panose="020B0604020202020204" charset="0"/>
                <a:cs typeface="Catamaran Light" panose="020B0604020202020204" charset="0"/>
              </a:rPr>
              <a:t>    “[…] Subiendo las escaleras […]a la izquierda hay dos cámaras para servicios de mujeres, y adelante hay una sala comedor. </a:t>
            </a:r>
          </a:p>
          <a:p>
            <a:endParaRPr lang="es-ES" sz="1100" i="1" dirty="0">
              <a:solidFill>
                <a:schemeClr val="bg1"/>
              </a:solidFill>
              <a:latin typeface="Catamaran Light" panose="020B0604020202020204" charset="0"/>
              <a:cs typeface="Catamaran Light" panose="020B0604020202020204" charset="0"/>
            </a:endParaRPr>
          </a:p>
          <a:p>
            <a:r>
              <a:rPr lang="es-ES" sz="1100" i="1" dirty="0">
                <a:solidFill>
                  <a:schemeClr val="bg1"/>
                </a:solidFill>
                <a:latin typeface="Catamaran Light" panose="020B0604020202020204" charset="0"/>
                <a:cs typeface="Catamaran Light" panose="020B0604020202020204" charset="0"/>
              </a:rPr>
              <a:t>“[…] El oratorio está en el cuarto del Administrador, arriba en acabando de subir la escalera, en el testero de una pieza que inmediatamente corre, pero cerrado con su citara y puerta. […]”.</a:t>
            </a:r>
          </a:p>
          <a:p>
            <a:endParaRPr lang="es-ES" sz="1100" i="1" dirty="0">
              <a:solidFill>
                <a:schemeClr val="bg1"/>
              </a:solidFill>
              <a:latin typeface="Catamaran Light" panose="020B0604020202020204" charset="0"/>
              <a:cs typeface="Catamaran Light" panose="020B0604020202020204" charset="0"/>
            </a:endParaRPr>
          </a:p>
          <a:p>
            <a:pPr algn="just"/>
            <a:r>
              <a:rPr lang="es-ES" sz="1100" b="1" dirty="0">
                <a:solidFill>
                  <a:schemeClr val="tx2">
                    <a:lumMod val="50000"/>
                  </a:schemeClr>
                </a:solidFill>
                <a:latin typeface="Catamaran Light" panose="020B0604020202020204" charset="0"/>
                <a:cs typeface="Catamaran Light" panose="020B0604020202020204" charset="0"/>
              </a:rPr>
              <a:t>         </a:t>
            </a:r>
            <a:endParaRPr lang="es-ES" sz="1100" dirty="0">
              <a:solidFill>
                <a:schemeClr val="bg1"/>
              </a:solidFill>
              <a:latin typeface="Catamaran Light" panose="020B0604020202020204" charset="0"/>
              <a:cs typeface="Catamaran Light" panose="020B0604020202020204" charset="0"/>
            </a:endParaRPr>
          </a:p>
          <a:p>
            <a:pPr marL="0" lvl="0" indent="0" rtl="0">
              <a:spcBef>
                <a:spcPts val="0"/>
              </a:spcBef>
              <a:spcAft>
                <a:spcPts val="0"/>
              </a:spcAft>
              <a:buClr>
                <a:schemeClr val="dk1"/>
              </a:buClr>
              <a:buSzPts val="1100"/>
              <a:buFont typeface="Arial"/>
              <a:buNone/>
            </a:pPr>
            <a:r>
              <a:rPr lang="es-ES" sz="1100" dirty="0">
                <a:solidFill>
                  <a:schemeClr val="bg1"/>
                </a:solidFill>
              </a:rPr>
              <a:t>.</a:t>
            </a:r>
            <a:endParaRPr sz="1100" dirty="0">
              <a:solidFill>
                <a:schemeClr val="bg1"/>
              </a:solidFill>
            </a:endParaRPr>
          </a:p>
        </p:txBody>
      </p:sp>
      <p:sp>
        <p:nvSpPr>
          <p:cNvPr id="6" name="Google Shape;219;p33">
            <a:extLst>
              <a:ext uri="{FF2B5EF4-FFF2-40B4-BE49-F238E27FC236}">
                <a16:creationId xmlns:a16="http://schemas.microsoft.com/office/drawing/2014/main" id="{6464EC5B-C433-C2E5-2DEF-A83BA72B0052}"/>
              </a:ext>
            </a:extLst>
          </p:cNvPr>
          <p:cNvSpPr txBox="1">
            <a:spLocks/>
          </p:cNvSpPr>
          <p:nvPr/>
        </p:nvSpPr>
        <p:spPr>
          <a:xfrm>
            <a:off x="238678" y="183680"/>
            <a:ext cx="2059353" cy="597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s-ES" b="1" dirty="0">
                <a:solidFill>
                  <a:schemeClr val="lt1"/>
                </a:solidFill>
                <a:latin typeface="Livvic" pitchFamily="2" charset="0"/>
                <a:ea typeface="Fira Sans Extra Condensed"/>
                <a:cs typeface="Fira Sans Extra Condensed"/>
                <a:sym typeface="Fira Sans Extra Condensed"/>
              </a:rPr>
              <a:t>PRIMEROS BOCETOS</a:t>
            </a:r>
            <a:endParaRPr lang="es-ES" b="1" dirty="0">
              <a:solidFill>
                <a:schemeClr val="lt1"/>
              </a:solidFill>
              <a:latin typeface="Livvic" pitchFamily="2" charset="0"/>
            </a:endParaRPr>
          </a:p>
        </p:txBody>
      </p:sp>
      <p:sp>
        <p:nvSpPr>
          <p:cNvPr id="8" name="CuadroTexto 7">
            <a:extLst>
              <a:ext uri="{FF2B5EF4-FFF2-40B4-BE49-F238E27FC236}">
                <a16:creationId xmlns:a16="http://schemas.microsoft.com/office/drawing/2014/main" id="{9557B74D-5E89-C457-DFDF-7E7AAEF7097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3" name="CuadroTexto 2">
            <a:extLst>
              <a:ext uri="{FF2B5EF4-FFF2-40B4-BE49-F238E27FC236}">
                <a16:creationId xmlns:a16="http://schemas.microsoft.com/office/drawing/2014/main" id="{FB8DA700-F1DD-DF62-B330-1FE7826D4046}"/>
              </a:ext>
            </a:extLst>
          </p:cNvPr>
          <p:cNvSpPr txBox="1"/>
          <p:nvPr/>
        </p:nvSpPr>
        <p:spPr>
          <a:xfrm>
            <a:off x="238678" y="2988718"/>
            <a:ext cx="2059353" cy="584775"/>
          </a:xfrm>
          <a:prstGeom prst="rect">
            <a:avLst/>
          </a:prstGeom>
          <a:noFill/>
        </p:spPr>
        <p:txBody>
          <a:bodyPr wrap="square" rtlCol="0">
            <a:spAutoFit/>
          </a:bodyPr>
          <a:lstStyle/>
          <a:p>
            <a:r>
              <a:rPr lang="es-ES" sz="900" b="1" dirty="0">
                <a:solidFill>
                  <a:schemeClr val="tx2">
                    <a:lumMod val="50000"/>
                  </a:schemeClr>
                </a:solidFill>
                <a:latin typeface="Catamaran Light" panose="020B0604020202020204" charset="0"/>
                <a:cs typeface="Catamaran Light" panose="020B0604020202020204" charset="0"/>
              </a:rPr>
              <a:t>Descubrimiento en Triana: las cuevas del jabón, Joaquín González Moreno</a:t>
            </a:r>
          </a:p>
          <a:p>
            <a:endParaRPr lang="es-ES" dirty="0"/>
          </a:p>
        </p:txBody>
      </p:sp>
    </p:spTree>
    <p:extLst>
      <p:ext uri="{BB962C8B-B14F-4D97-AF65-F5344CB8AC3E}">
        <p14:creationId xmlns:p14="http://schemas.microsoft.com/office/powerpoint/2010/main" val="256406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uiExpand="1" build="p"/>
      <p:bldP spid="6" grpId="0"/>
      <p:bldP spid="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7;p33">
            <a:extLst>
              <a:ext uri="{FF2B5EF4-FFF2-40B4-BE49-F238E27FC236}">
                <a16:creationId xmlns:a16="http://schemas.microsoft.com/office/drawing/2014/main" id="{B7B4C2B6-55C2-35A7-3000-8C5A949B2B16}"/>
              </a:ext>
            </a:extLst>
          </p:cNvPr>
          <p:cNvSpPr/>
          <p:nvPr/>
        </p:nvSpPr>
        <p:spPr>
          <a:xfrm>
            <a:off x="-1" y="0"/>
            <a:ext cx="2484687" cy="6000749"/>
          </a:xfrm>
          <a:prstGeom prst="rect">
            <a:avLst/>
          </a:prstGeom>
          <a:gradFill>
            <a:gsLst>
              <a:gs pos="0">
                <a:srgbClr val="D4AFC3">
                  <a:alpha val="33725"/>
                </a:srgbClr>
              </a:gs>
              <a:gs pos="100000">
                <a:schemeClr val="accent1"/>
              </a:gs>
            </a:gsLst>
            <a:lin ang="18900044" scaled="0"/>
          </a:gradFill>
          <a:ln>
            <a:solidFill>
              <a:schemeClr val="accent1"/>
            </a:solid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9;p33">
            <a:extLst>
              <a:ext uri="{FF2B5EF4-FFF2-40B4-BE49-F238E27FC236}">
                <a16:creationId xmlns:a16="http://schemas.microsoft.com/office/drawing/2014/main" id="{6464EC5B-C433-C2E5-2DEF-A83BA72B0052}"/>
              </a:ext>
            </a:extLst>
          </p:cNvPr>
          <p:cNvSpPr txBox="1">
            <a:spLocks/>
          </p:cNvSpPr>
          <p:nvPr/>
        </p:nvSpPr>
        <p:spPr>
          <a:xfrm>
            <a:off x="238678" y="183680"/>
            <a:ext cx="2059353" cy="597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600"/>
              </a:spcAft>
            </a:pPr>
            <a:r>
              <a:rPr lang="es-ES" b="1" dirty="0">
                <a:solidFill>
                  <a:schemeClr val="lt1"/>
                </a:solidFill>
                <a:latin typeface="Livvic" pitchFamily="2" charset="0"/>
                <a:ea typeface="Fira Sans Extra Condensed"/>
                <a:cs typeface="Fira Sans Extra Condensed"/>
                <a:sym typeface="Fira Sans Extra Condensed"/>
              </a:rPr>
              <a:t>PRIMEROS BOCETOS</a:t>
            </a:r>
            <a:endParaRPr lang="es-ES" b="1" dirty="0">
              <a:solidFill>
                <a:schemeClr val="lt1"/>
              </a:solidFill>
              <a:latin typeface="Livvic" pitchFamily="2" charset="0"/>
            </a:endParaRPr>
          </a:p>
        </p:txBody>
      </p:sp>
      <p:sp>
        <p:nvSpPr>
          <p:cNvPr id="8" name="CuadroTexto 7">
            <a:extLst>
              <a:ext uri="{FF2B5EF4-FFF2-40B4-BE49-F238E27FC236}">
                <a16:creationId xmlns:a16="http://schemas.microsoft.com/office/drawing/2014/main" id="{9557B74D-5E89-C457-DFDF-7E7AAEF7097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pic>
        <p:nvPicPr>
          <p:cNvPr id="3" name="Imagen 2">
            <a:extLst>
              <a:ext uri="{FF2B5EF4-FFF2-40B4-BE49-F238E27FC236}">
                <a16:creationId xmlns:a16="http://schemas.microsoft.com/office/drawing/2014/main" id="{6CEBDDB9-D810-C8B0-CDCC-088A832AD1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3365" y="369569"/>
            <a:ext cx="6230061" cy="4404362"/>
          </a:xfrm>
          <a:prstGeom prst="rect">
            <a:avLst/>
          </a:prstGeom>
        </p:spPr>
      </p:pic>
      <p:sp>
        <p:nvSpPr>
          <p:cNvPr id="7" name="CuadroTexto 6">
            <a:extLst>
              <a:ext uri="{FF2B5EF4-FFF2-40B4-BE49-F238E27FC236}">
                <a16:creationId xmlns:a16="http://schemas.microsoft.com/office/drawing/2014/main" id="{B1ED5577-9738-573D-7C4F-D5EE2C9EFD4D}"/>
              </a:ext>
            </a:extLst>
          </p:cNvPr>
          <p:cNvSpPr txBox="1"/>
          <p:nvPr/>
        </p:nvSpPr>
        <p:spPr>
          <a:xfrm>
            <a:off x="102838" y="578897"/>
            <a:ext cx="2331032" cy="3985706"/>
          </a:xfrm>
          <a:prstGeom prst="rect">
            <a:avLst/>
          </a:prstGeom>
          <a:noFill/>
        </p:spPr>
        <p:txBody>
          <a:bodyPr wrap="square" rtlCol="0">
            <a:spAutoFit/>
          </a:bodyPr>
          <a:lstStyle/>
          <a:p>
            <a:r>
              <a:rPr lang="es-ES" sz="1100" i="1" dirty="0">
                <a:solidFill>
                  <a:schemeClr val="bg1"/>
                </a:solidFill>
                <a:effectLst/>
                <a:latin typeface="Catamaran Light" panose="020B0604020202020204" charset="0"/>
                <a:ea typeface="Calibri" panose="020F0502020204030204" pitchFamily="34" charset="0"/>
                <a:cs typeface="Catamaran Light" panose="020B0604020202020204" charset="0"/>
              </a:rPr>
              <a:t>"[…] El medio cañón descubierto, tiene de alto 4,10 metros, de ancho 4 metros y de largo de 8 a 10 metros, aunque continúa bajo las casa colindantes […] Esta bóveda se inicia desde el parámetro de la fachada al río, del solar, discurriendo sensiblemente perpendicular a dicha línea de fachada, atravesando el solar que nos ocupa y penetrando en el subsuelo del Corral de las Flores. Una vez entra en el interior de dicho recinto (Corral) se bifurca en dos direcciones, siguiendo una en el mismo sentido en dirección a la calle Castilla y otra en perpendicular a esta, hacia la izquierda, según el sentido de acceso desde el río. Con ello se da origen a la bóveda de crucería, como consecuencia de del encuentro entre los dos cañones. Las dos bóvedas tienen las mismas características métricas […].”</a:t>
            </a:r>
            <a:endParaRPr lang="es-ES" sz="1100" dirty="0">
              <a:solidFill>
                <a:schemeClr val="bg1"/>
              </a:solidFill>
              <a:latin typeface="Catamaran Light" panose="020B0604020202020204" charset="0"/>
              <a:cs typeface="Catamaran Light" panose="020B0604020202020204" charset="0"/>
            </a:endParaRPr>
          </a:p>
        </p:txBody>
      </p:sp>
      <p:sp>
        <p:nvSpPr>
          <p:cNvPr id="2" name="CuadroTexto 1">
            <a:extLst>
              <a:ext uri="{FF2B5EF4-FFF2-40B4-BE49-F238E27FC236}">
                <a16:creationId xmlns:a16="http://schemas.microsoft.com/office/drawing/2014/main" id="{1B625D2A-C59A-8128-876C-14381E3B8288}"/>
              </a:ext>
            </a:extLst>
          </p:cNvPr>
          <p:cNvSpPr txBox="1"/>
          <p:nvPr/>
        </p:nvSpPr>
        <p:spPr>
          <a:xfrm>
            <a:off x="190574" y="4564603"/>
            <a:ext cx="2059353" cy="584775"/>
          </a:xfrm>
          <a:prstGeom prst="rect">
            <a:avLst/>
          </a:prstGeom>
          <a:noFill/>
        </p:spPr>
        <p:txBody>
          <a:bodyPr wrap="square" rtlCol="0">
            <a:spAutoFit/>
          </a:bodyPr>
          <a:lstStyle/>
          <a:p>
            <a:r>
              <a:rPr lang="es-ES" sz="900" b="1" dirty="0">
                <a:solidFill>
                  <a:schemeClr val="tx2">
                    <a:lumMod val="50000"/>
                  </a:schemeClr>
                </a:solidFill>
                <a:latin typeface="Catamaran Light" panose="020B0604020202020204" charset="0"/>
                <a:cs typeface="Catamaran Light" panose="020B0604020202020204" charset="0"/>
              </a:rPr>
              <a:t>Descubrimiento en Triana: las cuevas del jabón, Joaquín González Moreno</a:t>
            </a:r>
          </a:p>
          <a:p>
            <a:endParaRPr lang="es-ES" dirty="0"/>
          </a:p>
        </p:txBody>
      </p:sp>
      <p:pic>
        <p:nvPicPr>
          <p:cNvPr id="5" name="Imagen 4">
            <a:extLst>
              <a:ext uri="{FF2B5EF4-FFF2-40B4-BE49-F238E27FC236}">
                <a16:creationId xmlns:a16="http://schemas.microsoft.com/office/drawing/2014/main" id="{83DC2BCF-330B-4EDE-2C3B-A68E6A9671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064" y="492305"/>
            <a:ext cx="1127779" cy="1843392"/>
          </a:xfrm>
          <a:prstGeom prst="rect">
            <a:avLst/>
          </a:prstGeom>
        </p:spPr>
      </p:pic>
      <p:pic>
        <p:nvPicPr>
          <p:cNvPr id="9" name="Imagen 8">
            <a:extLst>
              <a:ext uri="{FF2B5EF4-FFF2-40B4-BE49-F238E27FC236}">
                <a16:creationId xmlns:a16="http://schemas.microsoft.com/office/drawing/2014/main" id="{94F808F1-32FE-9CF1-C66F-40D7DA2AFF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9591" y="1580404"/>
            <a:ext cx="1465365" cy="1665809"/>
          </a:xfrm>
          <a:prstGeom prst="rect">
            <a:avLst/>
          </a:prstGeom>
        </p:spPr>
      </p:pic>
      <p:pic>
        <p:nvPicPr>
          <p:cNvPr id="11" name="Imagen 10">
            <a:extLst>
              <a:ext uri="{FF2B5EF4-FFF2-40B4-BE49-F238E27FC236}">
                <a16:creationId xmlns:a16="http://schemas.microsoft.com/office/drawing/2014/main" id="{84D0E36E-14E6-2F38-2351-32D947363F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8568" y="2308619"/>
            <a:ext cx="1909963" cy="2334564"/>
          </a:xfrm>
          <a:prstGeom prst="rect">
            <a:avLst/>
          </a:prstGeom>
        </p:spPr>
      </p:pic>
      <p:pic>
        <p:nvPicPr>
          <p:cNvPr id="10" name="Imagen 9">
            <a:extLst>
              <a:ext uri="{FF2B5EF4-FFF2-40B4-BE49-F238E27FC236}">
                <a16:creationId xmlns:a16="http://schemas.microsoft.com/office/drawing/2014/main" id="{E06DB1DB-41F1-4F20-61D5-93504831D3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9710" y="428593"/>
            <a:ext cx="6230061" cy="4404362"/>
          </a:xfrm>
          <a:prstGeom prst="rect">
            <a:avLst/>
          </a:prstGeom>
        </p:spPr>
      </p:pic>
    </p:spTree>
    <p:extLst>
      <p:ext uri="{BB962C8B-B14F-4D97-AF65-F5344CB8AC3E}">
        <p14:creationId xmlns:p14="http://schemas.microsoft.com/office/powerpoint/2010/main" val="7919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7B7FAE-8125-5445-D1B7-0EAF01717374}"/>
              </a:ext>
            </a:extLst>
          </p:cNvPr>
          <p:cNvSpPr txBox="1"/>
          <p:nvPr/>
        </p:nvSpPr>
        <p:spPr>
          <a:xfrm rot="5400000">
            <a:off x="7546182" y="1320070"/>
            <a:ext cx="2359357" cy="307777"/>
          </a:xfrm>
          <a:prstGeom prst="rect">
            <a:avLst/>
          </a:prstGeom>
          <a:noFill/>
        </p:spPr>
        <p:txBody>
          <a:bodyPr wrap="square">
            <a:spAutoFit/>
          </a:bodyPr>
          <a:lstStyle/>
          <a:p>
            <a:pPr>
              <a:spcAft>
                <a:spcPts val="1600"/>
              </a:spcAft>
            </a:pPr>
            <a:r>
              <a:rPr lang="es-ES" b="1" dirty="0">
                <a:solidFill>
                  <a:schemeClr val="accent1"/>
                </a:solidFill>
                <a:latin typeface="Livvic" pitchFamily="2" charset="0"/>
                <a:ea typeface="Fira Sans Extra Condensed"/>
                <a:cs typeface="Fira Sans Extra Condensed"/>
                <a:sym typeface="Fira Sans Extra Condensed"/>
              </a:rPr>
              <a:t>PRIMEROS BOCETOS</a:t>
            </a:r>
            <a:endParaRPr lang="es-ES" b="1" dirty="0">
              <a:solidFill>
                <a:schemeClr val="accent1"/>
              </a:solidFill>
              <a:latin typeface="Livvic" pitchFamily="2" charset="0"/>
            </a:endParaRPr>
          </a:p>
        </p:txBody>
      </p:sp>
      <p:pic>
        <p:nvPicPr>
          <p:cNvPr id="6" name="Imagen 5">
            <a:extLst>
              <a:ext uri="{FF2B5EF4-FFF2-40B4-BE49-F238E27FC236}">
                <a16:creationId xmlns:a16="http://schemas.microsoft.com/office/drawing/2014/main" id="{E4639408-53F6-AF51-07CA-5327DB10D9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22" y="124210"/>
            <a:ext cx="7100226" cy="5019290"/>
          </a:xfrm>
          <a:prstGeom prst="rect">
            <a:avLst/>
          </a:prstGeom>
        </p:spPr>
      </p:pic>
      <p:sp>
        <p:nvSpPr>
          <p:cNvPr id="7" name="CuadroTexto 6">
            <a:extLst>
              <a:ext uri="{FF2B5EF4-FFF2-40B4-BE49-F238E27FC236}">
                <a16:creationId xmlns:a16="http://schemas.microsoft.com/office/drawing/2014/main" id="{7902E018-FA09-9D5E-6639-079C9321261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8" name="Google Shape;217;p33">
            <a:extLst>
              <a:ext uri="{FF2B5EF4-FFF2-40B4-BE49-F238E27FC236}">
                <a16:creationId xmlns:a16="http://schemas.microsoft.com/office/drawing/2014/main" id="{97668A62-C906-FD8D-FE95-F51970F9AEA1}"/>
              </a:ext>
            </a:extLst>
          </p:cNvPr>
          <p:cNvSpPr/>
          <p:nvPr/>
        </p:nvSpPr>
        <p:spPr>
          <a:xfrm>
            <a:off x="0" y="0"/>
            <a:ext cx="497862" cy="5909481"/>
          </a:xfrm>
          <a:prstGeom prst="rect">
            <a:avLst/>
          </a:prstGeom>
          <a:gradFill>
            <a:gsLst>
              <a:gs pos="0">
                <a:srgbClr val="D4AFC3">
                  <a:alpha val="33725"/>
                </a:srgbClr>
              </a:gs>
              <a:gs pos="100000">
                <a:schemeClr val="accent1"/>
              </a:gs>
            </a:gsLst>
            <a:lin ang="18900044" scaled="0"/>
          </a:gradFill>
          <a:ln>
            <a:solidFill>
              <a:schemeClr val="accent1"/>
            </a:solidFill>
          </a:ln>
          <a:effectLst>
            <a:innerShdw blurRad="63500" dist="50800" dir="135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771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27B7FAE-8125-5445-D1B7-0EAF01717374}"/>
              </a:ext>
            </a:extLst>
          </p:cNvPr>
          <p:cNvSpPr txBox="1"/>
          <p:nvPr/>
        </p:nvSpPr>
        <p:spPr>
          <a:xfrm rot="5400000">
            <a:off x="7912721" y="689334"/>
            <a:ext cx="1619235" cy="523220"/>
          </a:xfrm>
          <a:prstGeom prst="rect">
            <a:avLst/>
          </a:prstGeom>
          <a:noFill/>
        </p:spPr>
        <p:txBody>
          <a:bodyPr wrap="square">
            <a:spAutoFit/>
          </a:bodyPr>
          <a:lstStyle/>
          <a:p>
            <a:pPr>
              <a:spcAft>
                <a:spcPts val="1600"/>
              </a:spcAft>
            </a:pPr>
            <a:r>
              <a:rPr lang="es-ES" sz="2800" b="1" dirty="0">
                <a:solidFill>
                  <a:schemeClr val="accent1"/>
                </a:solidFill>
                <a:latin typeface="Livvic" pitchFamily="2" charset="0"/>
                <a:ea typeface="Fira Sans Extra Condensed"/>
                <a:cs typeface="Fira Sans Extra Condensed"/>
                <a:sym typeface="Fira Sans Extra Condensed"/>
              </a:rPr>
              <a:t>PLANOS</a:t>
            </a:r>
            <a:endParaRPr lang="es-ES" sz="2800" b="1" dirty="0">
              <a:solidFill>
                <a:schemeClr val="accent1"/>
              </a:solidFill>
              <a:latin typeface="Livvic" pitchFamily="2" charset="0"/>
            </a:endParaRPr>
          </a:p>
        </p:txBody>
      </p:sp>
      <p:sp>
        <p:nvSpPr>
          <p:cNvPr id="7" name="CuadroTexto 6">
            <a:extLst>
              <a:ext uri="{FF2B5EF4-FFF2-40B4-BE49-F238E27FC236}">
                <a16:creationId xmlns:a16="http://schemas.microsoft.com/office/drawing/2014/main" id="{7902E018-FA09-9D5E-6639-079C9321261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03</a:t>
            </a:r>
            <a:endParaRPr lang="es-ES" sz="2000" b="1" dirty="0">
              <a:latin typeface="Livvic" pitchFamily="2" charset="0"/>
            </a:endParaRPr>
          </a:p>
        </p:txBody>
      </p:sp>
      <p:sp>
        <p:nvSpPr>
          <p:cNvPr id="8" name="Google Shape;217;p33">
            <a:extLst>
              <a:ext uri="{FF2B5EF4-FFF2-40B4-BE49-F238E27FC236}">
                <a16:creationId xmlns:a16="http://schemas.microsoft.com/office/drawing/2014/main" id="{97668A62-C906-FD8D-FE95-F51970F9AEA1}"/>
              </a:ext>
            </a:extLst>
          </p:cNvPr>
          <p:cNvSpPr/>
          <p:nvPr/>
        </p:nvSpPr>
        <p:spPr>
          <a:xfrm>
            <a:off x="0" y="0"/>
            <a:ext cx="497862" cy="5909481"/>
          </a:xfrm>
          <a:prstGeom prst="rect">
            <a:avLst/>
          </a:prstGeom>
          <a:gradFill>
            <a:gsLst>
              <a:gs pos="0">
                <a:srgbClr val="D4AFC3">
                  <a:alpha val="33725"/>
                </a:srgbClr>
              </a:gs>
              <a:gs pos="100000">
                <a:schemeClr val="accent1"/>
              </a:gs>
            </a:gsLst>
            <a:lin ang="18900044" scaled="0"/>
          </a:gradFill>
          <a:ln>
            <a:solidFill>
              <a:schemeClr val="accent1"/>
            </a:solidFill>
          </a:ln>
          <a:effectLst>
            <a:innerShdw blurRad="63500" dist="50800" dir="13500000">
              <a:prstClr val="black">
                <a:alpha val="50000"/>
              </a:prstClr>
            </a:inn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CuadroTexto 8">
            <a:extLst>
              <a:ext uri="{FF2B5EF4-FFF2-40B4-BE49-F238E27FC236}">
                <a16:creationId xmlns:a16="http://schemas.microsoft.com/office/drawing/2014/main" id="{A1CFDDD9-62A1-1A72-8E79-748DAEEC177A}"/>
              </a:ext>
            </a:extLst>
          </p:cNvPr>
          <p:cNvSpPr txBox="1"/>
          <p:nvPr/>
        </p:nvSpPr>
        <p:spPr>
          <a:xfrm>
            <a:off x="655093" y="583702"/>
            <a:ext cx="7192370" cy="322845"/>
          </a:xfrm>
          <a:prstGeom prst="rect">
            <a:avLst/>
          </a:prstGeom>
          <a:noFill/>
        </p:spPr>
        <p:txBody>
          <a:bodyPr wrap="square">
            <a:spAutoFit/>
          </a:bodyPr>
          <a:lstStyle/>
          <a:p>
            <a:pPr algn="just">
              <a:lnSpc>
                <a:spcPct val="107000"/>
              </a:lnSpc>
              <a:spcAft>
                <a:spcPts val="800"/>
              </a:spcAft>
            </a:pPr>
            <a:r>
              <a:rPr lang="es-ES" sz="1400" dirty="0">
                <a:effectLst/>
                <a:latin typeface="Catamaran Light" panose="020B0604020202020204" charset="0"/>
                <a:ea typeface="Calibri" panose="020F0502020204030204" pitchFamily="34" charset="0"/>
                <a:cs typeface="Catamaran Light" panose="020B0604020202020204" charset="0"/>
              </a:rPr>
              <a:t>Para realizar los planos, primero se realiza una medición del solar a través de la web de catastro.</a:t>
            </a:r>
          </a:p>
        </p:txBody>
      </p:sp>
      <p:pic>
        <p:nvPicPr>
          <p:cNvPr id="10" name="Imagen 9">
            <a:extLst>
              <a:ext uri="{FF2B5EF4-FFF2-40B4-BE49-F238E27FC236}">
                <a16:creationId xmlns:a16="http://schemas.microsoft.com/office/drawing/2014/main" id="{A43261D3-A316-2461-C550-33598D61EA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264" b="5031"/>
          <a:stretch/>
        </p:blipFill>
        <p:spPr bwMode="auto">
          <a:xfrm>
            <a:off x="1982707" y="1013538"/>
            <a:ext cx="5864756" cy="3819417"/>
          </a:xfrm>
          <a:prstGeom prst="rect">
            <a:avLst/>
          </a:prstGeom>
          <a:ln>
            <a:noFill/>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63D36235-631E-659F-9D71-7B3E1918B8C9}"/>
              </a:ext>
            </a:extLst>
          </p:cNvPr>
          <p:cNvSpPr txBox="1"/>
          <p:nvPr/>
        </p:nvSpPr>
        <p:spPr>
          <a:xfrm>
            <a:off x="729714" y="532553"/>
            <a:ext cx="7424382" cy="4437170"/>
          </a:xfrm>
          <a:prstGeom prst="rect">
            <a:avLst/>
          </a:prstGeom>
          <a:solidFill>
            <a:schemeClr val="bg1"/>
          </a:solidFill>
        </p:spPr>
        <p:txBody>
          <a:bodyPr wrap="square" rtlCol="0">
            <a:spAutoFit/>
          </a:bodyPr>
          <a:lstStyle/>
          <a:p>
            <a:endParaRPr lang="es-ES" dirty="0"/>
          </a:p>
        </p:txBody>
      </p:sp>
      <p:pic>
        <p:nvPicPr>
          <p:cNvPr id="12" name="Imagen 11">
            <a:extLst>
              <a:ext uri="{FF2B5EF4-FFF2-40B4-BE49-F238E27FC236}">
                <a16:creationId xmlns:a16="http://schemas.microsoft.com/office/drawing/2014/main" id="{F9006E26-8BC9-BC94-664C-14310618E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571826" y="-461236"/>
            <a:ext cx="4202788" cy="5941577"/>
          </a:xfrm>
          <a:prstGeom prst="rect">
            <a:avLst/>
          </a:prstGeom>
        </p:spPr>
      </p:pic>
      <p:sp>
        <p:nvSpPr>
          <p:cNvPr id="13" name="CuadroTexto 12">
            <a:extLst>
              <a:ext uri="{FF2B5EF4-FFF2-40B4-BE49-F238E27FC236}">
                <a16:creationId xmlns:a16="http://schemas.microsoft.com/office/drawing/2014/main" id="{DC9AB8A6-97DF-8E2F-1F28-90ED4C64DD5D}"/>
              </a:ext>
            </a:extLst>
          </p:cNvPr>
          <p:cNvSpPr txBox="1"/>
          <p:nvPr/>
        </p:nvSpPr>
        <p:spPr>
          <a:xfrm>
            <a:off x="897909" y="378739"/>
            <a:ext cx="7424382" cy="4437170"/>
          </a:xfrm>
          <a:prstGeom prst="rect">
            <a:avLst/>
          </a:prstGeom>
          <a:solidFill>
            <a:schemeClr val="bg1"/>
          </a:solidFill>
        </p:spPr>
        <p:txBody>
          <a:bodyPr wrap="square" rtlCol="0">
            <a:spAutoFit/>
          </a:bodyPr>
          <a:lstStyle/>
          <a:p>
            <a:endParaRPr lang="es-ES" dirty="0"/>
          </a:p>
        </p:txBody>
      </p:sp>
      <p:pic>
        <p:nvPicPr>
          <p:cNvPr id="14" name="Imagen 13">
            <a:extLst>
              <a:ext uri="{FF2B5EF4-FFF2-40B4-BE49-F238E27FC236}">
                <a16:creationId xmlns:a16="http://schemas.microsoft.com/office/drawing/2014/main" id="{FF2890E5-43DE-DA93-B67C-52C15B202F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498017" y="-371794"/>
            <a:ext cx="4164639" cy="5887087"/>
          </a:xfrm>
          <a:prstGeom prst="rect">
            <a:avLst/>
          </a:prstGeom>
        </p:spPr>
      </p:pic>
      <p:sp>
        <p:nvSpPr>
          <p:cNvPr id="15" name="CuadroTexto 14">
            <a:extLst>
              <a:ext uri="{FF2B5EF4-FFF2-40B4-BE49-F238E27FC236}">
                <a16:creationId xmlns:a16="http://schemas.microsoft.com/office/drawing/2014/main" id="{33A8654E-9ED4-4DC6-E3D1-A174D2ED8D57}"/>
              </a:ext>
            </a:extLst>
          </p:cNvPr>
          <p:cNvSpPr txBox="1"/>
          <p:nvPr/>
        </p:nvSpPr>
        <p:spPr>
          <a:xfrm>
            <a:off x="655093" y="424365"/>
            <a:ext cx="7424382" cy="4437170"/>
          </a:xfrm>
          <a:prstGeom prst="rect">
            <a:avLst/>
          </a:prstGeom>
          <a:solidFill>
            <a:schemeClr val="bg1"/>
          </a:solidFill>
        </p:spPr>
        <p:txBody>
          <a:bodyPr wrap="square" rtlCol="0">
            <a:spAutoFit/>
          </a:bodyPr>
          <a:lstStyle/>
          <a:p>
            <a:endParaRPr lang="es-ES" dirty="0"/>
          </a:p>
        </p:txBody>
      </p:sp>
      <p:pic>
        <p:nvPicPr>
          <p:cNvPr id="16" name="Imagen 15">
            <a:extLst>
              <a:ext uri="{FF2B5EF4-FFF2-40B4-BE49-F238E27FC236}">
                <a16:creationId xmlns:a16="http://schemas.microsoft.com/office/drawing/2014/main" id="{D074584F-0F75-0816-DFED-DC19B9BC86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438121" y="-349046"/>
            <a:ext cx="4319177" cy="6106194"/>
          </a:xfrm>
          <a:prstGeom prst="rect">
            <a:avLst/>
          </a:prstGeom>
        </p:spPr>
      </p:pic>
      <p:sp>
        <p:nvSpPr>
          <p:cNvPr id="17" name="CuadroTexto 16">
            <a:extLst>
              <a:ext uri="{FF2B5EF4-FFF2-40B4-BE49-F238E27FC236}">
                <a16:creationId xmlns:a16="http://schemas.microsoft.com/office/drawing/2014/main" id="{D6141B02-0C88-9027-DA82-66C565C0076C}"/>
              </a:ext>
            </a:extLst>
          </p:cNvPr>
          <p:cNvSpPr txBox="1"/>
          <p:nvPr/>
        </p:nvSpPr>
        <p:spPr>
          <a:xfrm>
            <a:off x="804335" y="236524"/>
            <a:ext cx="7424382" cy="4437170"/>
          </a:xfrm>
          <a:prstGeom prst="rect">
            <a:avLst/>
          </a:prstGeom>
          <a:solidFill>
            <a:schemeClr val="bg1"/>
          </a:solidFill>
        </p:spPr>
        <p:txBody>
          <a:bodyPr wrap="square" rtlCol="0">
            <a:spAutoFit/>
          </a:bodyPr>
          <a:lstStyle/>
          <a:p>
            <a:endParaRPr lang="es-ES" dirty="0"/>
          </a:p>
        </p:txBody>
      </p:sp>
      <p:pic>
        <p:nvPicPr>
          <p:cNvPr id="18" name="Imagen 17">
            <a:extLst>
              <a:ext uri="{FF2B5EF4-FFF2-40B4-BE49-F238E27FC236}">
                <a16:creationId xmlns:a16="http://schemas.microsoft.com/office/drawing/2014/main" id="{0964C23E-FD03-466C-BD4E-B155420B63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391728" y="-428290"/>
            <a:ext cx="4392655" cy="6210813"/>
          </a:xfrm>
          <a:prstGeom prst="rect">
            <a:avLst/>
          </a:prstGeom>
        </p:spPr>
      </p:pic>
      <p:sp>
        <p:nvSpPr>
          <p:cNvPr id="19" name="CuadroTexto 18">
            <a:extLst>
              <a:ext uri="{FF2B5EF4-FFF2-40B4-BE49-F238E27FC236}">
                <a16:creationId xmlns:a16="http://schemas.microsoft.com/office/drawing/2014/main" id="{B763CBFC-819A-BCBF-E1E7-A1AF42AFCFF6}"/>
              </a:ext>
            </a:extLst>
          </p:cNvPr>
          <p:cNvSpPr txBox="1"/>
          <p:nvPr/>
        </p:nvSpPr>
        <p:spPr>
          <a:xfrm>
            <a:off x="822754" y="442281"/>
            <a:ext cx="7424382" cy="4437170"/>
          </a:xfrm>
          <a:prstGeom prst="rect">
            <a:avLst/>
          </a:prstGeom>
          <a:solidFill>
            <a:schemeClr val="bg1"/>
          </a:solidFill>
        </p:spPr>
        <p:txBody>
          <a:bodyPr wrap="square" rtlCol="0">
            <a:spAutoFit/>
          </a:bodyPr>
          <a:lstStyle/>
          <a:p>
            <a:endParaRPr lang="es-ES" dirty="0"/>
          </a:p>
        </p:txBody>
      </p:sp>
      <p:pic>
        <p:nvPicPr>
          <p:cNvPr id="20" name="Imagen 19">
            <a:extLst>
              <a:ext uri="{FF2B5EF4-FFF2-40B4-BE49-F238E27FC236}">
                <a16:creationId xmlns:a16="http://schemas.microsoft.com/office/drawing/2014/main" id="{354B73FD-E060-55FD-1B65-F9FF28BB9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359781" y="-300318"/>
            <a:ext cx="4157345" cy="5876925"/>
          </a:xfrm>
          <a:prstGeom prst="rect">
            <a:avLst/>
          </a:prstGeom>
        </p:spPr>
      </p:pic>
    </p:spTree>
    <p:extLst>
      <p:ext uri="{BB962C8B-B14F-4D97-AF65-F5344CB8AC3E}">
        <p14:creationId xmlns:p14="http://schemas.microsoft.com/office/powerpoint/2010/main" val="2697076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p:bldP spid="11" grpId="0" animBg="1"/>
      <p:bldP spid="13" grpId="0" animBg="1"/>
      <p:bldP spid="15" grpId="0" animBg="1"/>
      <p:bldP spid="1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Imagen 7">
            <a:extLst>
              <a:ext uri="{FF2B5EF4-FFF2-40B4-BE49-F238E27FC236}">
                <a16:creationId xmlns:a16="http://schemas.microsoft.com/office/drawing/2014/main" id="{E91CF8FC-E6FA-714F-738F-6EE84C148D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847973"/>
            <a:ext cx="5579069" cy="4184096"/>
          </a:xfrm>
          <a:prstGeom prst="rect">
            <a:avLst/>
          </a:prstGeom>
        </p:spPr>
      </p:pic>
      <p:sp>
        <p:nvSpPr>
          <p:cNvPr id="11" name="CuadroTexto 10">
            <a:extLst>
              <a:ext uri="{FF2B5EF4-FFF2-40B4-BE49-F238E27FC236}">
                <a16:creationId xmlns:a16="http://schemas.microsoft.com/office/drawing/2014/main" id="{1F514520-3CBD-2513-BFD1-6D7510123076}"/>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6;p28">
            <a:extLst>
              <a:ext uri="{FF2B5EF4-FFF2-40B4-BE49-F238E27FC236}">
                <a16:creationId xmlns:a16="http://schemas.microsoft.com/office/drawing/2014/main" id="{E3409148-D5BA-F45C-BE74-D52F1D35BB5B}"/>
              </a:ext>
            </a:extLst>
          </p:cNvPr>
          <p:cNvSpPr/>
          <p:nvPr/>
        </p:nvSpPr>
        <p:spPr>
          <a:xfrm rot="-5400000" flipH="1">
            <a:off x="-2219524" y="2222226"/>
            <a:ext cx="5140800" cy="70174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p28">
            <a:extLst>
              <a:ext uri="{FF2B5EF4-FFF2-40B4-BE49-F238E27FC236}">
                <a16:creationId xmlns:a16="http://schemas.microsoft.com/office/drawing/2014/main" id="{EB8BE9BB-6D12-6FE8-A35A-6768E8B41C39}"/>
              </a:ext>
            </a:extLst>
          </p:cNvPr>
          <p:cNvSpPr txBox="1">
            <a:spLocks/>
          </p:cNvSpPr>
          <p:nvPr/>
        </p:nvSpPr>
        <p:spPr>
          <a:xfrm>
            <a:off x="-74131" y="9837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b="1" dirty="0">
                <a:solidFill>
                  <a:schemeClr val="lt1"/>
                </a:solidFill>
                <a:latin typeface="Livvic" pitchFamily="2" charset="0"/>
              </a:rPr>
              <a:t>01</a:t>
            </a:r>
          </a:p>
          <a:p>
            <a:pPr algn="ctr"/>
            <a:r>
              <a:rPr lang="es" sz="500" b="1" dirty="0">
                <a:solidFill>
                  <a:schemeClr val="lt1"/>
                </a:solidFill>
                <a:latin typeface="Livvic" pitchFamily="2" charset="0"/>
              </a:rPr>
              <a:t>EL JABÓN Y SU HISTORIA </a:t>
            </a:r>
          </a:p>
        </p:txBody>
      </p:sp>
      <p:sp>
        <p:nvSpPr>
          <p:cNvPr id="6" name="Google Shape;152;p28">
            <a:extLst>
              <a:ext uri="{FF2B5EF4-FFF2-40B4-BE49-F238E27FC236}">
                <a16:creationId xmlns:a16="http://schemas.microsoft.com/office/drawing/2014/main" id="{FF43BFA2-8760-16B2-EF98-24C883718573}"/>
              </a:ext>
            </a:extLst>
          </p:cNvPr>
          <p:cNvSpPr txBox="1">
            <a:spLocks/>
          </p:cNvSpPr>
          <p:nvPr/>
        </p:nvSpPr>
        <p:spPr>
          <a:xfrm>
            <a:off x="-95395" y="15615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02</a:t>
            </a:r>
          </a:p>
          <a:p>
            <a:pPr algn="ctr"/>
            <a:r>
              <a:rPr lang="es" sz="500" dirty="0">
                <a:solidFill>
                  <a:schemeClr val="lt1"/>
                </a:solidFill>
                <a:latin typeface="Livvic" pitchFamily="2" charset="0"/>
              </a:rPr>
              <a:t>LAS REALES ALMONAS DE TRIANA</a:t>
            </a:r>
          </a:p>
        </p:txBody>
      </p:sp>
      <p:sp>
        <p:nvSpPr>
          <p:cNvPr id="7" name="Google Shape;172;p29">
            <a:extLst>
              <a:ext uri="{FF2B5EF4-FFF2-40B4-BE49-F238E27FC236}">
                <a16:creationId xmlns:a16="http://schemas.microsoft.com/office/drawing/2014/main" id="{C37B6B48-B026-DB7E-2EF9-9B7933C582BB}"/>
              </a:ext>
            </a:extLst>
          </p:cNvPr>
          <p:cNvSpPr/>
          <p:nvPr/>
        </p:nvSpPr>
        <p:spPr>
          <a:xfrm flipV="1">
            <a:off x="-15228" y="983721"/>
            <a:ext cx="791110" cy="5778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8">
            <a:extLst>
              <a:ext uri="{FF2B5EF4-FFF2-40B4-BE49-F238E27FC236}">
                <a16:creationId xmlns:a16="http://schemas.microsoft.com/office/drawing/2014/main" id="{484DDB75-57A5-0C03-7495-33CA6DD92DE1}"/>
              </a:ext>
            </a:extLst>
          </p:cNvPr>
          <p:cNvSpPr txBox="1">
            <a:spLocks/>
          </p:cNvSpPr>
          <p:nvPr/>
        </p:nvSpPr>
        <p:spPr>
          <a:xfrm>
            <a:off x="-52869" y="2123442"/>
            <a:ext cx="754619"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03</a:t>
            </a:r>
          </a:p>
          <a:p>
            <a:pPr algn="ctr"/>
            <a:r>
              <a:rPr lang="es" sz="500" dirty="0">
                <a:solidFill>
                  <a:schemeClr val="lt1"/>
                </a:solidFill>
                <a:latin typeface="Livvic" pitchFamily="2" charset="0"/>
              </a:rPr>
              <a:t>INFORMACIÓN ESTRUCTURAL Y ARQUITECTÓNICA</a:t>
            </a:r>
          </a:p>
        </p:txBody>
      </p:sp>
      <p:sp>
        <p:nvSpPr>
          <p:cNvPr id="9" name="Google Shape;152;p28">
            <a:extLst>
              <a:ext uri="{FF2B5EF4-FFF2-40B4-BE49-F238E27FC236}">
                <a16:creationId xmlns:a16="http://schemas.microsoft.com/office/drawing/2014/main" id="{D98D37C1-E3D6-3F89-6854-C351C139C133}"/>
              </a:ext>
            </a:extLst>
          </p:cNvPr>
          <p:cNvSpPr txBox="1">
            <a:spLocks/>
          </p:cNvSpPr>
          <p:nvPr/>
        </p:nvSpPr>
        <p:spPr>
          <a:xfrm>
            <a:off x="-100567" y="2701242"/>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04</a:t>
            </a:r>
          </a:p>
          <a:p>
            <a:pPr algn="ctr"/>
            <a:r>
              <a:rPr lang="es" sz="500" dirty="0">
                <a:solidFill>
                  <a:schemeClr val="lt1"/>
                </a:solidFill>
                <a:latin typeface="Livvic" pitchFamily="2" charset="0"/>
              </a:rPr>
              <a:t>RECONSTRUCCIÓN VIRTUAL</a:t>
            </a:r>
          </a:p>
        </p:txBody>
      </p:sp>
      <p:sp>
        <p:nvSpPr>
          <p:cNvPr id="10" name="CuadroTexto 9">
            <a:extLst>
              <a:ext uri="{FF2B5EF4-FFF2-40B4-BE49-F238E27FC236}">
                <a16:creationId xmlns:a16="http://schemas.microsoft.com/office/drawing/2014/main" id="{D933969D-795C-A4FA-2D05-F5FEE0C647BE}"/>
              </a:ext>
            </a:extLst>
          </p:cNvPr>
          <p:cNvSpPr txBox="1"/>
          <p:nvPr/>
        </p:nvSpPr>
        <p:spPr>
          <a:xfrm>
            <a:off x="5912025" y="149821"/>
            <a:ext cx="3231975" cy="523220"/>
          </a:xfrm>
          <a:prstGeom prst="rect">
            <a:avLst/>
          </a:prstGeom>
          <a:noFill/>
        </p:spPr>
        <p:txBody>
          <a:bodyPr wrap="none" rtlCol="0">
            <a:spAutoFit/>
          </a:bodyPr>
          <a:lstStyle/>
          <a:p>
            <a:r>
              <a:rPr lang="es-ES" sz="2800" b="1" dirty="0">
                <a:solidFill>
                  <a:schemeClr val="accent1"/>
                </a:solidFill>
                <a:latin typeface="Livvic" pitchFamily="2" charset="0"/>
              </a:rPr>
              <a:t>FABRICAR JABÓN</a:t>
            </a:r>
          </a:p>
        </p:txBody>
      </p:sp>
      <p:sp>
        <p:nvSpPr>
          <p:cNvPr id="2" name="CuadroTexto 1">
            <a:extLst>
              <a:ext uri="{FF2B5EF4-FFF2-40B4-BE49-F238E27FC236}">
                <a16:creationId xmlns:a16="http://schemas.microsoft.com/office/drawing/2014/main" id="{38889884-15BA-C96A-D042-1BF55F6C7769}"/>
              </a:ext>
            </a:extLst>
          </p:cNvPr>
          <p:cNvSpPr txBox="1"/>
          <p:nvPr/>
        </p:nvSpPr>
        <p:spPr>
          <a:xfrm>
            <a:off x="749446" y="3688051"/>
            <a:ext cx="8346850" cy="523220"/>
          </a:xfrm>
          <a:prstGeom prst="rect">
            <a:avLst/>
          </a:prstGeom>
          <a:noFill/>
        </p:spPr>
        <p:txBody>
          <a:bodyPr wrap="square" rtlCol="0">
            <a:spAutoFit/>
          </a:bodyPr>
          <a:lstStyle/>
          <a:p>
            <a:pPr algn="ctr"/>
            <a:r>
              <a:rPr lang="es-ES" dirty="0"/>
              <a:t>El jabón es el resultado de una reacción química entre una sustancia grasa con otra alcalina, proceso que se conoce como saponificación. Estas dos sustancias al reaccionar dan lugar a jabón y glicerina</a:t>
            </a:r>
          </a:p>
        </p:txBody>
      </p:sp>
      <p:pic>
        <p:nvPicPr>
          <p:cNvPr id="13" name="Imagen 12">
            <a:extLst>
              <a:ext uri="{FF2B5EF4-FFF2-40B4-BE49-F238E27FC236}">
                <a16:creationId xmlns:a16="http://schemas.microsoft.com/office/drawing/2014/main" id="{BD10E75E-EA6E-C28A-6503-1367262CC838}"/>
              </a:ext>
            </a:extLst>
          </p:cNvPr>
          <p:cNvPicPr>
            <a:picLocks noChangeAspect="1"/>
          </p:cNvPicPr>
          <p:nvPr/>
        </p:nvPicPr>
        <p:blipFill>
          <a:blip r:embed="rId2"/>
          <a:stretch>
            <a:fillRect/>
          </a:stretch>
        </p:blipFill>
        <p:spPr>
          <a:xfrm>
            <a:off x="1445800" y="877545"/>
            <a:ext cx="6252399" cy="2377834"/>
          </a:xfrm>
          <a:prstGeom prst="rect">
            <a:avLst/>
          </a:prstGeom>
        </p:spPr>
      </p:pic>
    </p:spTree>
    <p:extLst>
      <p:ext uri="{BB962C8B-B14F-4D97-AF65-F5344CB8AC3E}">
        <p14:creationId xmlns:p14="http://schemas.microsoft.com/office/powerpoint/2010/main" val="2321612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P spid="9" grpId="0"/>
      <p:bldP spid="1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12B41469-B2E6-7BEA-BCDC-FCA336098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760225"/>
            <a:ext cx="5579069" cy="4184097"/>
          </a:xfrm>
          <a:prstGeom prst="rect">
            <a:avLst/>
          </a:prstGeom>
        </p:spPr>
      </p:pic>
      <p:sp>
        <p:nvSpPr>
          <p:cNvPr id="3" name="CuadroTexto 2">
            <a:extLst>
              <a:ext uri="{FF2B5EF4-FFF2-40B4-BE49-F238E27FC236}">
                <a16:creationId xmlns:a16="http://schemas.microsoft.com/office/drawing/2014/main" id="{D013F54E-D86D-89E0-2C3B-FF2CACBC205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3721699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1EE67151-CB0A-13E8-C929-8B0B24C49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938" y="809759"/>
            <a:ext cx="5590168" cy="4192420"/>
          </a:xfrm>
          <a:prstGeom prst="rect">
            <a:avLst/>
          </a:prstGeom>
        </p:spPr>
      </p:pic>
      <p:sp>
        <p:nvSpPr>
          <p:cNvPr id="3" name="CuadroTexto 2">
            <a:extLst>
              <a:ext uri="{FF2B5EF4-FFF2-40B4-BE49-F238E27FC236}">
                <a16:creationId xmlns:a16="http://schemas.microsoft.com/office/drawing/2014/main" id="{33B12E47-1222-5F39-1E7A-0C54C17F9E5B}"/>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22987438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4F4F9D0C-A935-4407-312B-A8155FBECF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032" y="847973"/>
            <a:ext cx="5587073" cy="4190099"/>
          </a:xfrm>
          <a:prstGeom prst="rect">
            <a:avLst/>
          </a:prstGeom>
        </p:spPr>
      </p:pic>
      <p:sp>
        <p:nvSpPr>
          <p:cNvPr id="3" name="CuadroTexto 2">
            <a:extLst>
              <a:ext uri="{FF2B5EF4-FFF2-40B4-BE49-F238E27FC236}">
                <a16:creationId xmlns:a16="http://schemas.microsoft.com/office/drawing/2014/main" id="{9EEE2B3A-0A10-B012-C334-762EA8460C54}"/>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3814449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76B467B8-4F47-499B-B8B5-4A40B6B62D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463" y="847973"/>
            <a:ext cx="5587073" cy="4190099"/>
          </a:xfrm>
          <a:prstGeom prst="rect">
            <a:avLst/>
          </a:prstGeom>
        </p:spPr>
      </p:pic>
      <p:sp>
        <p:nvSpPr>
          <p:cNvPr id="3" name="CuadroTexto 2">
            <a:extLst>
              <a:ext uri="{FF2B5EF4-FFF2-40B4-BE49-F238E27FC236}">
                <a16:creationId xmlns:a16="http://schemas.microsoft.com/office/drawing/2014/main" id="{DA18E1FC-6479-5B2C-546F-D564992B35BD}"/>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1572283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699C2DB3-B8B4-794A-ECAA-C988D1FC84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847973"/>
            <a:ext cx="5579069" cy="4184096"/>
          </a:xfrm>
          <a:prstGeom prst="rect">
            <a:avLst/>
          </a:prstGeom>
        </p:spPr>
      </p:pic>
      <p:sp>
        <p:nvSpPr>
          <p:cNvPr id="3" name="CuadroTexto 2">
            <a:extLst>
              <a:ext uri="{FF2B5EF4-FFF2-40B4-BE49-F238E27FC236}">
                <a16:creationId xmlns:a16="http://schemas.microsoft.com/office/drawing/2014/main" id="{22824B92-8E93-BCC4-30B3-478E28F009E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19487300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99372AA7-5A35-21D6-71F6-4D88799B9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984" y="847973"/>
            <a:ext cx="5589121" cy="4191635"/>
          </a:xfrm>
          <a:prstGeom prst="rect">
            <a:avLst/>
          </a:prstGeom>
        </p:spPr>
      </p:pic>
      <p:sp>
        <p:nvSpPr>
          <p:cNvPr id="3" name="CuadroTexto 2">
            <a:extLst>
              <a:ext uri="{FF2B5EF4-FFF2-40B4-BE49-F238E27FC236}">
                <a16:creationId xmlns:a16="http://schemas.microsoft.com/office/drawing/2014/main" id="{BB5ACA7A-AE9C-53DF-ADC4-5AC8CDEC326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31541826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016CEAC3-83DD-AFE5-20EF-18AD2BAE8F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036" y="847973"/>
            <a:ext cx="5579069" cy="4184096"/>
          </a:xfrm>
          <a:prstGeom prst="rect">
            <a:avLst/>
          </a:prstGeom>
        </p:spPr>
      </p:pic>
      <p:sp>
        <p:nvSpPr>
          <p:cNvPr id="3" name="CuadroTexto 2">
            <a:extLst>
              <a:ext uri="{FF2B5EF4-FFF2-40B4-BE49-F238E27FC236}">
                <a16:creationId xmlns:a16="http://schemas.microsoft.com/office/drawing/2014/main" id="{4395F08B-A590-0489-C5C6-2509E31FF4B2}"/>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2042114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52FB8861-C98B-A69B-8D58-47B91F9BA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000" y="847973"/>
            <a:ext cx="5579069" cy="4184096"/>
          </a:xfrm>
          <a:prstGeom prst="rect">
            <a:avLst/>
          </a:prstGeom>
        </p:spPr>
      </p:pic>
      <p:sp>
        <p:nvSpPr>
          <p:cNvPr id="3" name="CuadroTexto 2">
            <a:extLst>
              <a:ext uri="{FF2B5EF4-FFF2-40B4-BE49-F238E27FC236}">
                <a16:creationId xmlns:a16="http://schemas.microsoft.com/office/drawing/2014/main" id="{A7837D66-CFA1-3D0C-1389-5BACC48F7D0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712655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BE636EB5-232D-D39E-A3DA-4325CA9A8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847973"/>
            <a:ext cx="5579069" cy="4184096"/>
          </a:xfrm>
          <a:prstGeom prst="rect">
            <a:avLst/>
          </a:prstGeom>
        </p:spPr>
      </p:pic>
      <p:sp>
        <p:nvSpPr>
          <p:cNvPr id="3" name="CuadroTexto 2">
            <a:extLst>
              <a:ext uri="{FF2B5EF4-FFF2-40B4-BE49-F238E27FC236}">
                <a16:creationId xmlns:a16="http://schemas.microsoft.com/office/drawing/2014/main" id="{75E6EE97-6B5B-C6CC-586D-9E93036350AD}"/>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1062427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32A2F722-8EFF-5B72-EDF4-D16378863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038" y="847973"/>
            <a:ext cx="5579068" cy="4184096"/>
          </a:xfrm>
          <a:prstGeom prst="rect">
            <a:avLst/>
          </a:prstGeom>
        </p:spPr>
      </p:pic>
      <p:sp>
        <p:nvSpPr>
          <p:cNvPr id="3" name="CuadroTexto 2">
            <a:extLst>
              <a:ext uri="{FF2B5EF4-FFF2-40B4-BE49-F238E27FC236}">
                <a16:creationId xmlns:a16="http://schemas.microsoft.com/office/drawing/2014/main" id="{9E342E40-3C1C-1D7C-5236-88A9E41C350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2852902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0"/>
          <p:cNvSpPr txBox="1">
            <a:spLocks noGrp="1"/>
          </p:cNvSpPr>
          <p:nvPr>
            <p:ph type="ctrTitle" idx="6"/>
          </p:nvPr>
        </p:nvSpPr>
        <p:spPr>
          <a:xfrm rot="5400000">
            <a:off x="6072772" y="2258935"/>
            <a:ext cx="413863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solidFill>
                  <a:schemeClr val="accent1"/>
                </a:solidFill>
              </a:rPr>
              <a:t>LA HISTORIA DEL JABÓN</a:t>
            </a:r>
            <a:endParaRPr dirty="0">
              <a:solidFill>
                <a:schemeClr val="accent1"/>
              </a:solidFill>
            </a:endParaRPr>
          </a:p>
        </p:txBody>
      </p:sp>
      <p:sp>
        <p:nvSpPr>
          <p:cNvPr id="178" name="Google Shape;178;p30"/>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0"/>
          <p:cNvSpPr/>
          <p:nvPr/>
        </p:nvSpPr>
        <p:spPr>
          <a:xfrm>
            <a:off x="3607486" y="-2550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0"/>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30"/>
          <p:cNvSpPr/>
          <p:nvPr/>
        </p:nvSpPr>
        <p:spPr>
          <a:xfrm>
            <a:off x="3702996" y="2680206"/>
            <a:ext cx="3607500" cy="2511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0"/>
          <p:cNvSpPr txBox="1">
            <a:spLocks noGrp="1"/>
          </p:cNvSpPr>
          <p:nvPr>
            <p:ph type="subTitle" idx="1"/>
          </p:nvPr>
        </p:nvSpPr>
        <p:spPr>
          <a:xfrm>
            <a:off x="67624" y="364394"/>
            <a:ext cx="3435070" cy="1274688"/>
          </a:xfrm>
          <a:prstGeom prst="rect">
            <a:avLst/>
          </a:prstGeom>
        </p:spPr>
        <p:txBody>
          <a:bodyPr spcFirstLastPara="1" wrap="square" lIns="91425" tIns="91425" rIns="91425" bIns="91425" anchor="t" anchorCtr="0">
            <a:noAutofit/>
          </a:bodyPr>
          <a:lstStyle/>
          <a:p>
            <a:pPr marL="0" indent="0" algn="just"/>
            <a:r>
              <a:rPr lang="es" dirty="0"/>
              <a:t>El origen del jabón es algo desconocido, las primeras evidencias </a:t>
            </a:r>
            <a:r>
              <a:rPr lang="es-ES" dirty="0"/>
              <a:t>históricas que se tiene del jabón es una receta de una mezcla de potasa y aceite encontrada en un escrito sobre arcilla que data del año 3 000 a.C. en Mesopotamia. También se tienen evidencias de que se manipulaban diferentes grasas con los álcalis en Oriente medio hace 5 000 años y en el Antiguo Imperio Egipcio</a:t>
            </a:r>
          </a:p>
          <a:p>
            <a:pPr marL="0" lvl="0" indent="0" algn="just" rtl="0">
              <a:spcBef>
                <a:spcPts val="0"/>
              </a:spcBef>
              <a:spcAft>
                <a:spcPts val="0"/>
              </a:spcAft>
              <a:buNone/>
            </a:pPr>
            <a:endParaRPr lang="es-ES" dirty="0"/>
          </a:p>
        </p:txBody>
      </p:sp>
      <p:sp>
        <p:nvSpPr>
          <p:cNvPr id="184" name="Google Shape;184;p30"/>
          <p:cNvSpPr txBox="1">
            <a:spLocks noGrp="1"/>
          </p:cNvSpPr>
          <p:nvPr>
            <p:ph type="subTitle" idx="5"/>
          </p:nvPr>
        </p:nvSpPr>
        <p:spPr>
          <a:xfrm>
            <a:off x="3702996" y="425578"/>
            <a:ext cx="3416493" cy="1797548"/>
          </a:xfrm>
          <a:prstGeom prst="rect">
            <a:avLst/>
          </a:prstGeom>
        </p:spPr>
        <p:txBody>
          <a:bodyPr spcFirstLastPara="1" wrap="square" lIns="91425" tIns="91425" rIns="91425" bIns="91425" anchor="t" anchorCtr="0">
            <a:noAutofit/>
          </a:bodyPr>
          <a:lstStyle/>
          <a:p>
            <a:pPr marL="0" indent="0" algn="just"/>
            <a:r>
              <a:rPr lang="es-ES" dirty="0">
                <a:solidFill>
                  <a:schemeClr val="bg1"/>
                </a:solidFill>
              </a:rPr>
              <a:t>Se cree que fueron los fenicios los que introdujeron el jabón en Europa alrededor del año 600 a.C. Aunque fueron los árabes y los romanos los que perfeccionaron la técnica de hacer jabón. La fabricación del jabón, de manera muy lenta, se iría extendiendo por toda Europa. </a:t>
            </a:r>
          </a:p>
          <a:p>
            <a:pPr marL="0" indent="0" algn="just"/>
            <a:endParaRPr lang="es-ES" dirty="0">
              <a:solidFill>
                <a:schemeClr val="bg1"/>
              </a:solidFill>
            </a:endParaRPr>
          </a:p>
        </p:txBody>
      </p:sp>
      <p:sp>
        <p:nvSpPr>
          <p:cNvPr id="186" name="Google Shape;186;p30"/>
          <p:cNvSpPr txBox="1">
            <a:spLocks noGrp="1"/>
          </p:cNvSpPr>
          <p:nvPr>
            <p:ph type="ctrTitle" idx="4"/>
          </p:nvPr>
        </p:nvSpPr>
        <p:spPr>
          <a:xfrm>
            <a:off x="3684380" y="-146035"/>
            <a:ext cx="3225515"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dirty="0">
                <a:solidFill>
                  <a:schemeClr val="lt1"/>
                </a:solidFill>
              </a:rPr>
              <a:t>INTRODUCCIÓN EN EUROPA</a:t>
            </a:r>
            <a:endParaRPr sz="1600" dirty="0">
              <a:solidFill>
                <a:schemeClr val="lt1"/>
              </a:solidFill>
            </a:endParaRPr>
          </a:p>
        </p:txBody>
      </p:sp>
      <p:sp>
        <p:nvSpPr>
          <p:cNvPr id="187" name="Google Shape;187;p30"/>
          <p:cNvSpPr txBox="1">
            <a:spLocks noGrp="1"/>
          </p:cNvSpPr>
          <p:nvPr>
            <p:ph type="ctrTitle"/>
          </p:nvPr>
        </p:nvSpPr>
        <p:spPr>
          <a:xfrm>
            <a:off x="188014" y="106691"/>
            <a:ext cx="1077153" cy="41421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ORIGEN</a:t>
            </a:r>
            <a:endParaRPr dirty="0">
              <a:solidFill>
                <a:schemeClr val="dk1"/>
              </a:solidFill>
            </a:endParaRPr>
          </a:p>
        </p:txBody>
      </p:sp>
      <p:sp>
        <p:nvSpPr>
          <p:cNvPr id="188" name="Google Shape;188;p30"/>
          <p:cNvSpPr txBox="1">
            <a:spLocks noGrp="1"/>
          </p:cNvSpPr>
          <p:nvPr>
            <p:ph type="ctrTitle" idx="7"/>
          </p:nvPr>
        </p:nvSpPr>
        <p:spPr>
          <a:xfrm>
            <a:off x="3813102" y="2523448"/>
            <a:ext cx="3096793"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dirty="0"/>
              <a:t>HASTA LA ACTUALIDAD</a:t>
            </a:r>
            <a:endParaRPr dirty="0"/>
          </a:p>
        </p:txBody>
      </p:sp>
      <p:sp>
        <p:nvSpPr>
          <p:cNvPr id="189" name="Google Shape;189;p30"/>
          <p:cNvSpPr txBox="1">
            <a:spLocks noGrp="1"/>
          </p:cNvSpPr>
          <p:nvPr>
            <p:ph type="subTitle" idx="8"/>
          </p:nvPr>
        </p:nvSpPr>
        <p:spPr>
          <a:xfrm>
            <a:off x="175439" y="3006119"/>
            <a:ext cx="3256622" cy="1978915"/>
          </a:xfrm>
          <a:prstGeom prst="rect">
            <a:avLst/>
          </a:prstGeom>
        </p:spPr>
        <p:txBody>
          <a:bodyPr spcFirstLastPara="1" wrap="square" lIns="91425" tIns="91425" rIns="91425" bIns="91425" anchor="t" anchorCtr="0">
            <a:noAutofit/>
          </a:bodyPr>
          <a:lstStyle/>
          <a:p>
            <a:pPr marL="0" indent="0" algn="just"/>
            <a:r>
              <a:rPr lang="es-ES" sz="950" dirty="0">
                <a:solidFill>
                  <a:schemeClr val="bg1"/>
                </a:solidFill>
              </a:rPr>
              <a:t>Los árabes perfeccionaron la técnica de elaboración del jabón en sólido, más fácil del comercializar, por otro lado, a este producto se le atribuían propiedades médicas curativas por lo que era un producto codiciado, esto sumado a que el resto de culturas de la época no tenían perfeccionada la técnica de hacer jabón, propició que los árabes tuvieran una producción masiva de jabón sólido para consumir y exportar. Para producir todo este jabón, se construyeron las </a:t>
            </a:r>
            <a:r>
              <a:rPr lang="es-ES" sz="950" dirty="0" err="1">
                <a:solidFill>
                  <a:schemeClr val="bg1"/>
                </a:solidFill>
              </a:rPr>
              <a:t>almunas</a:t>
            </a:r>
            <a:r>
              <a:rPr lang="es-ES" sz="950" dirty="0">
                <a:solidFill>
                  <a:schemeClr val="bg1"/>
                </a:solidFill>
              </a:rPr>
              <a:t>.</a:t>
            </a:r>
          </a:p>
          <a:p>
            <a:pPr marL="0" indent="0" algn="just"/>
            <a:r>
              <a:rPr lang="es-ES" sz="950" dirty="0">
                <a:solidFill>
                  <a:schemeClr val="bg1"/>
                </a:solidFill>
              </a:rPr>
              <a:t>Sin embargo, con la decadencia de Al-Ándalus (época en la que se forman los Reinos de Taifas 1031-1212) en la península se estancaron todos los avances que los musulmanes habían hecho en la elaboración y producción de este producto. </a:t>
            </a:r>
          </a:p>
          <a:p>
            <a:pPr marL="0" lvl="0" indent="0" algn="just" rtl="0">
              <a:spcBef>
                <a:spcPts val="0"/>
              </a:spcBef>
              <a:spcAft>
                <a:spcPts val="0"/>
              </a:spcAft>
              <a:buNone/>
            </a:pPr>
            <a:endParaRPr lang="es-ES" sz="950" dirty="0">
              <a:solidFill>
                <a:schemeClr val="bg1"/>
              </a:solidFill>
            </a:endParaRPr>
          </a:p>
        </p:txBody>
      </p:sp>
      <p:pic>
        <p:nvPicPr>
          <p:cNvPr id="7" name="Imagen 6">
            <a:extLst>
              <a:ext uri="{FF2B5EF4-FFF2-40B4-BE49-F238E27FC236}">
                <a16:creationId xmlns:a16="http://schemas.microsoft.com/office/drawing/2014/main" id="{9B71A5EC-C795-1394-F372-A4EED407E122}"/>
              </a:ext>
            </a:extLst>
          </p:cNvPr>
          <p:cNvPicPr>
            <a:picLocks noChangeAspect="1"/>
          </p:cNvPicPr>
          <p:nvPr/>
        </p:nvPicPr>
        <p:blipFill>
          <a:blip r:embed="rId3"/>
          <a:stretch>
            <a:fillRect/>
          </a:stretch>
        </p:blipFill>
        <p:spPr>
          <a:xfrm>
            <a:off x="1971027" y="1476753"/>
            <a:ext cx="1501059" cy="960443"/>
          </a:xfrm>
          <a:prstGeom prst="rect">
            <a:avLst/>
          </a:prstGeom>
        </p:spPr>
      </p:pic>
      <p:sp>
        <p:nvSpPr>
          <p:cNvPr id="2" name="Google Shape;186;p30">
            <a:extLst>
              <a:ext uri="{FF2B5EF4-FFF2-40B4-BE49-F238E27FC236}">
                <a16:creationId xmlns:a16="http://schemas.microsoft.com/office/drawing/2014/main" id="{86A3026A-9A6E-CF8E-9A7F-0CB0EDA98C34}"/>
              </a:ext>
            </a:extLst>
          </p:cNvPr>
          <p:cNvSpPr txBox="1">
            <a:spLocks/>
          </p:cNvSpPr>
          <p:nvPr/>
        </p:nvSpPr>
        <p:spPr>
          <a:xfrm>
            <a:off x="172401" y="2490651"/>
            <a:ext cx="3225515" cy="644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r>
              <a:rPr lang="es-ES" sz="2000" dirty="0">
                <a:solidFill>
                  <a:schemeClr val="lt1"/>
                </a:solidFill>
              </a:rPr>
              <a:t>EL JABÓN EN ESPAÑA</a:t>
            </a:r>
          </a:p>
        </p:txBody>
      </p:sp>
      <p:sp>
        <p:nvSpPr>
          <p:cNvPr id="6" name="Google Shape;189;p30">
            <a:extLst>
              <a:ext uri="{FF2B5EF4-FFF2-40B4-BE49-F238E27FC236}">
                <a16:creationId xmlns:a16="http://schemas.microsoft.com/office/drawing/2014/main" id="{3B6FB4FB-71C2-F124-1176-859A087EEFE6}"/>
              </a:ext>
            </a:extLst>
          </p:cNvPr>
          <p:cNvSpPr txBox="1">
            <a:spLocks/>
          </p:cNvSpPr>
          <p:nvPr/>
        </p:nvSpPr>
        <p:spPr>
          <a:xfrm>
            <a:off x="3733187" y="3057778"/>
            <a:ext cx="3256622" cy="19272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00000"/>
              </a:lnSpc>
              <a:spcBef>
                <a:spcPts val="0"/>
              </a:spcBef>
              <a:spcAft>
                <a:spcPts val="0"/>
              </a:spcAft>
              <a:buClr>
                <a:schemeClr val="dk1"/>
              </a:buClr>
              <a:buSzPts val="1000"/>
              <a:buFont typeface="Catamaran Light"/>
              <a:buNone/>
              <a:defRPr sz="1000" b="0" i="0" u="none" strike="noStrike" cap="none">
                <a:solidFill>
                  <a:schemeClr val="dk1"/>
                </a:solidFill>
                <a:latin typeface="Catamaran Light"/>
                <a:ea typeface="Catamaran Light"/>
                <a:cs typeface="Catamaran Light"/>
                <a:sym typeface="Catamaran Light"/>
              </a:defRPr>
            </a:lvl9pPr>
          </a:lstStyle>
          <a:p>
            <a:pPr marL="0" indent="0" algn="just"/>
            <a:r>
              <a:rPr lang="es-ES" dirty="0"/>
              <a:t>La fabricación del jabón, de manera muy lenta, se iría extendiendo por toda Europa.</a:t>
            </a:r>
          </a:p>
          <a:p>
            <a:pPr marL="0" indent="0" algn="just"/>
            <a:r>
              <a:rPr lang="es-ES" dirty="0"/>
              <a:t>El jabón era un producto de lujo y muy codiciado que solo se podía fabricar en una fábrica especializada en la fabricación de jabón, y estos lugares eran propiedad de diferentes nobles de la época llegando a estar prohibida la elaboración y venta por parte de particulares. En 1789 desaparecen los monopolios de los nobles en la industria del jabón haciendo posible que el jabón se produjera en masa, que pudiera llegar a ser un producto de uso diario y convirtiéndolo en el producto de primera necesidad conocemos actualmente.</a:t>
            </a:r>
            <a:endParaRPr lang="es-ES" dirty="0">
              <a:solidFill>
                <a:schemeClr val="tx1"/>
              </a:solidFill>
            </a:endParaRPr>
          </a:p>
        </p:txBody>
      </p:sp>
      <p:sp>
        <p:nvSpPr>
          <p:cNvPr id="3" name="CuadroTexto 2">
            <a:extLst>
              <a:ext uri="{FF2B5EF4-FFF2-40B4-BE49-F238E27FC236}">
                <a16:creationId xmlns:a16="http://schemas.microsoft.com/office/drawing/2014/main" id="{0CA549B2-B8DC-8B3E-4E09-0F83F58EA206}"/>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01</a:t>
            </a:r>
            <a:endParaRPr lang="es-ES" sz="2000" b="1" dirty="0">
              <a:latin typeface="Livvic"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9"/>
                                        </p:tgtEl>
                                        <p:attrNameLst>
                                          <p:attrName>style.visibility</p:attrName>
                                        </p:attrNameLst>
                                      </p:cBhvr>
                                      <p:to>
                                        <p:strVal val="visible"/>
                                      </p:to>
                                    </p:set>
                                    <p:anim calcmode="lin" valueType="num">
                                      <p:cBhvr>
                                        <p:cTn id="12" dur="500" fill="hold"/>
                                        <p:tgtEl>
                                          <p:spTgt spid="179"/>
                                        </p:tgtEl>
                                        <p:attrNameLst>
                                          <p:attrName>ppt_w</p:attrName>
                                        </p:attrNameLst>
                                      </p:cBhvr>
                                      <p:tavLst>
                                        <p:tav tm="0">
                                          <p:val>
                                            <p:fltVal val="0"/>
                                          </p:val>
                                        </p:tav>
                                        <p:tav tm="100000">
                                          <p:val>
                                            <p:strVal val="#ppt_w"/>
                                          </p:val>
                                        </p:tav>
                                      </p:tavLst>
                                    </p:anim>
                                    <p:anim calcmode="lin" valueType="num">
                                      <p:cBhvr>
                                        <p:cTn id="13" dur="500" fill="hold"/>
                                        <p:tgtEl>
                                          <p:spTgt spid="179"/>
                                        </p:tgtEl>
                                        <p:attrNameLst>
                                          <p:attrName>ppt_h</p:attrName>
                                        </p:attrNameLst>
                                      </p:cBhvr>
                                      <p:tavLst>
                                        <p:tav tm="0">
                                          <p:val>
                                            <p:fltVal val="0"/>
                                          </p:val>
                                        </p:tav>
                                        <p:tav tm="100000">
                                          <p:val>
                                            <p:strVal val="#ppt_h"/>
                                          </p:val>
                                        </p:tav>
                                      </p:tavLst>
                                    </p:anim>
                                    <p:animEffect transition="in" filter="fade">
                                      <p:cBhvr>
                                        <p:cTn id="14" dur="500"/>
                                        <p:tgtEl>
                                          <p:spTgt spid="17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0"/>
                                        </p:tgtEl>
                                        <p:attrNameLst>
                                          <p:attrName>style.visibility</p:attrName>
                                        </p:attrNameLst>
                                      </p:cBhvr>
                                      <p:to>
                                        <p:strVal val="visible"/>
                                      </p:to>
                                    </p:set>
                                    <p:anim calcmode="lin" valueType="num">
                                      <p:cBhvr>
                                        <p:cTn id="17" dur="500" fill="hold"/>
                                        <p:tgtEl>
                                          <p:spTgt spid="180"/>
                                        </p:tgtEl>
                                        <p:attrNameLst>
                                          <p:attrName>ppt_w</p:attrName>
                                        </p:attrNameLst>
                                      </p:cBhvr>
                                      <p:tavLst>
                                        <p:tav tm="0">
                                          <p:val>
                                            <p:fltVal val="0"/>
                                          </p:val>
                                        </p:tav>
                                        <p:tav tm="100000">
                                          <p:val>
                                            <p:strVal val="#ppt_w"/>
                                          </p:val>
                                        </p:tav>
                                      </p:tavLst>
                                    </p:anim>
                                    <p:anim calcmode="lin" valueType="num">
                                      <p:cBhvr>
                                        <p:cTn id="18" dur="500" fill="hold"/>
                                        <p:tgtEl>
                                          <p:spTgt spid="180"/>
                                        </p:tgtEl>
                                        <p:attrNameLst>
                                          <p:attrName>ppt_h</p:attrName>
                                        </p:attrNameLst>
                                      </p:cBhvr>
                                      <p:tavLst>
                                        <p:tav tm="0">
                                          <p:val>
                                            <p:fltVal val="0"/>
                                          </p:val>
                                        </p:tav>
                                        <p:tav tm="100000">
                                          <p:val>
                                            <p:strVal val="#ppt_h"/>
                                          </p:val>
                                        </p:tav>
                                      </p:tavLst>
                                    </p:anim>
                                    <p:animEffect transition="in" filter="fade">
                                      <p:cBhvr>
                                        <p:cTn id="19" dur="500"/>
                                        <p:tgtEl>
                                          <p:spTgt spid="180"/>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187"/>
                                        </p:tgtEl>
                                        <p:attrNameLst>
                                          <p:attrName>style.visibility</p:attrName>
                                        </p:attrNameLst>
                                      </p:cBhvr>
                                      <p:to>
                                        <p:strVal val="visible"/>
                                      </p:to>
                                    </p:set>
                                    <p:animEffect transition="in" filter="fade">
                                      <p:cBhvr>
                                        <p:cTn id="22" dur="500"/>
                                        <p:tgtEl>
                                          <p:spTgt spid="187"/>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182">
                                            <p:txEl>
                                              <p:pRg st="0" end="0"/>
                                            </p:txEl>
                                          </p:spTgt>
                                        </p:tgtEl>
                                        <p:attrNameLst>
                                          <p:attrName>style.visibility</p:attrName>
                                        </p:attrNameLst>
                                      </p:cBhvr>
                                      <p:to>
                                        <p:strVal val="visible"/>
                                      </p:to>
                                    </p:set>
                                    <p:animEffect transition="in" filter="fade">
                                      <p:cBhvr>
                                        <p:cTn id="25" dur="500"/>
                                        <p:tgtEl>
                                          <p:spTgt spid="182">
                                            <p:txEl>
                                              <p:pRg st="0" end="0"/>
                                            </p:txEl>
                                          </p:spTgt>
                                        </p:tgtEl>
                                      </p:cBhvr>
                                    </p:animEffect>
                                  </p:childTnLst>
                                </p:cTn>
                              </p:par>
                              <p:par>
                                <p:cTn id="26" presetID="10" presetClass="entr" presetSubtype="0" fill="hold" nodeType="withEffect">
                                  <p:stCondLst>
                                    <p:cond delay="7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186"/>
                                        </p:tgtEl>
                                        <p:attrNameLst>
                                          <p:attrName>style.visibility</p:attrName>
                                        </p:attrNameLst>
                                      </p:cBhvr>
                                      <p:to>
                                        <p:strVal val="visible"/>
                                      </p:to>
                                    </p:set>
                                    <p:animEffect transition="in" filter="fade">
                                      <p:cBhvr>
                                        <p:cTn id="31" dur="500"/>
                                        <p:tgtEl>
                                          <p:spTgt spid="186"/>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84">
                                            <p:txEl>
                                              <p:pRg st="0" end="0"/>
                                            </p:txEl>
                                          </p:spTgt>
                                        </p:tgtEl>
                                        <p:attrNameLst>
                                          <p:attrName>style.visibility</p:attrName>
                                        </p:attrNameLst>
                                      </p:cBhvr>
                                      <p:to>
                                        <p:strVal val="visible"/>
                                      </p:to>
                                    </p:set>
                                    <p:animEffect transition="in" filter="fade">
                                      <p:cBhvr>
                                        <p:cTn id="34" dur="500"/>
                                        <p:tgtEl>
                                          <p:spTgt spid="184">
                                            <p:txEl>
                                              <p:pRg st="0" end="0"/>
                                            </p:txEl>
                                          </p:spTgt>
                                        </p:tgtEl>
                                      </p:cBhvr>
                                    </p:animEffect>
                                  </p:childTnLst>
                                </p:cTn>
                              </p:par>
                              <p:par>
                                <p:cTn id="35" presetID="10" presetClass="entr" presetSubtype="0" fill="hold" grpId="0" nodeType="withEffect">
                                  <p:stCondLst>
                                    <p:cond delay="225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189">
                                            <p:txEl>
                                              <p:pRg st="0" end="0"/>
                                            </p:txEl>
                                          </p:spTgt>
                                        </p:tgtEl>
                                        <p:attrNameLst>
                                          <p:attrName>style.visibility</p:attrName>
                                        </p:attrNameLst>
                                      </p:cBhvr>
                                      <p:to>
                                        <p:strVal val="visible"/>
                                      </p:to>
                                    </p:set>
                                    <p:animEffect transition="in" filter="fade">
                                      <p:cBhvr>
                                        <p:cTn id="40" dur="500"/>
                                        <p:tgtEl>
                                          <p:spTgt spid="189">
                                            <p:txEl>
                                              <p:pRg st="0" end="0"/>
                                            </p:txEl>
                                          </p:spTgt>
                                        </p:tgtEl>
                                      </p:cBhvr>
                                    </p:animEffect>
                                  </p:childTnLst>
                                </p:cTn>
                              </p:par>
                              <p:par>
                                <p:cTn id="41" presetID="10" presetClass="entr" presetSubtype="0" fill="hold" grpId="0" nodeType="withEffect">
                                  <p:stCondLst>
                                    <p:cond delay="2250"/>
                                  </p:stCondLst>
                                  <p:childTnLst>
                                    <p:set>
                                      <p:cBhvr>
                                        <p:cTn id="42" dur="1" fill="hold">
                                          <p:stCondLst>
                                            <p:cond delay="0"/>
                                          </p:stCondLst>
                                        </p:cTn>
                                        <p:tgtEl>
                                          <p:spTgt spid="189">
                                            <p:txEl>
                                              <p:pRg st="1" end="1"/>
                                            </p:txEl>
                                          </p:spTgt>
                                        </p:tgtEl>
                                        <p:attrNameLst>
                                          <p:attrName>style.visibility</p:attrName>
                                        </p:attrNameLst>
                                      </p:cBhvr>
                                      <p:to>
                                        <p:strVal val="visible"/>
                                      </p:to>
                                    </p:set>
                                    <p:animEffect transition="in" filter="fade">
                                      <p:cBhvr>
                                        <p:cTn id="43" dur="500"/>
                                        <p:tgtEl>
                                          <p:spTgt spid="189">
                                            <p:txEl>
                                              <p:pRg st="1" end="1"/>
                                            </p:txEl>
                                          </p:spTgt>
                                        </p:tgtEl>
                                      </p:cBhvr>
                                    </p:animEffect>
                                  </p:childTnLst>
                                </p:cTn>
                              </p:par>
                              <p:par>
                                <p:cTn id="44" presetID="10" presetClass="entr" presetSubtype="0" fill="hold" grpId="0" nodeType="withEffect">
                                  <p:stCondLst>
                                    <p:cond delay="3000"/>
                                  </p:stCondLst>
                                  <p:childTnLst>
                                    <p:set>
                                      <p:cBhvr>
                                        <p:cTn id="45" dur="1" fill="hold">
                                          <p:stCondLst>
                                            <p:cond delay="0"/>
                                          </p:stCondLst>
                                        </p:cTn>
                                        <p:tgtEl>
                                          <p:spTgt spid="188"/>
                                        </p:tgtEl>
                                        <p:attrNameLst>
                                          <p:attrName>style.visibility</p:attrName>
                                        </p:attrNameLst>
                                      </p:cBhvr>
                                      <p:to>
                                        <p:strVal val="visible"/>
                                      </p:to>
                                    </p:set>
                                    <p:animEffect transition="in" filter="fade">
                                      <p:cBhvr>
                                        <p:cTn id="46" dur="500"/>
                                        <p:tgtEl>
                                          <p:spTgt spid="188"/>
                                        </p:tgtEl>
                                      </p:cBhvr>
                                    </p:animEffect>
                                  </p:childTnLst>
                                </p:cTn>
                              </p:par>
                              <p:par>
                                <p:cTn id="47" presetID="10" presetClass="entr" presetSubtype="0" fill="hold" grpId="0" nodeType="withEffect">
                                  <p:stCondLst>
                                    <p:cond delay="300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p:bldP spid="179" grpId="0" animBg="1"/>
      <p:bldP spid="180" grpId="0" animBg="1"/>
      <p:bldP spid="182" grpId="0" build="p"/>
      <p:bldP spid="184" grpId="0" uiExpand="1" build="p"/>
      <p:bldP spid="186" grpId="0"/>
      <p:bldP spid="187" grpId="0"/>
      <p:bldP spid="188" grpId="0"/>
      <p:bldP spid="189" grpId="0" uiExpand="1" build="p"/>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C0670BE9-587A-69D5-C746-CF0F96236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6" y="847973"/>
            <a:ext cx="5579068" cy="4184096"/>
          </a:xfrm>
          <a:prstGeom prst="rect">
            <a:avLst/>
          </a:prstGeom>
        </p:spPr>
      </p:pic>
      <p:sp>
        <p:nvSpPr>
          <p:cNvPr id="3" name="CuadroTexto 2">
            <a:extLst>
              <a:ext uri="{FF2B5EF4-FFF2-40B4-BE49-F238E27FC236}">
                <a16:creationId xmlns:a16="http://schemas.microsoft.com/office/drawing/2014/main" id="{F27191D4-4372-5BE8-C1E8-C2AC3291265F}"/>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597243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endParaRPr sz="160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a:extLst>
              <a:ext uri="{FF2B5EF4-FFF2-40B4-BE49-F238E27FC236}">
                <a16:creationId xmlns:a16="http://schemas.microsoft.com/office/drawing/2014/main" id="{9C1FC753-B40B-6258-52CE-1F1E9558A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2465" y="847973"/>
            <a:ext cx="5579069" cy="4184096"/>
          </a:xfrm>
          <a:prstGeom prst="rect">
            <a:avLst/>
          </a:prstGeom>
        </p:spPr>
      </p:pic>
      <p:sp>
        <p:nvSpPr>
          <p:cNvPr id="3" name="CuadroTexto 2">
            <a:extLst>
              <a:ext uri="{FF2B5EF4-FFF2-40B4-BE49-F238E27FC236}">
                <a16:creationId xmlns:a16="http://schemas.microsoft.com/office/drawing/2014/main" id="{F10334C1-BD29-0EF2-FB3A-A2D384E0FBE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3688014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585286" y="1646269"/>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r>
              <a:rPr lang="es" sz="1600" dirty="0"/>
              <a:t>/</a:t>
            </a:r>
            <a:r>
              <a:rPr lang="es" sz="1050" b="0" dirty="0"/>
              <a:t>COMPARACIONES</a:t>
            </a:r>
            <a:endParaRPr sz="105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uadroTexto 2">
            <a:extLst>
              <a:ext uri="{FF2B5EF4-FFF2-40B4-BE49-F238E27FC236}">
                <a16:creationId xmlns:a16="http://schemas.microsoft.com/office/drawing/2014/main" id="{F10334C1-BD29-0EF2-FB3A-A2D384E0FBE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pic>
        <p:nvPicPr>
          <p:cNvPr id="4" name="Imagen 3">
            <a:extLst>
              <a:ext uri="{FF2B5EF4-FFF2-40B4-BE49-F238E27FC236}">
                <a16:creationId xmlns:a16="http://schemas.microsoft.com/office/drawing/2014/main" id="{A690E92C-87D5-C12E-5A5E-9DAC679D4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1076" y="722991"/>
            <a:ext cx="4405441" cy="3303919"/>
          </a:xfrm>
          <a:prstGeom prst="rect">
            <a:avLst/>
          </a:prstGeom>
        </p:spPr>
      </p:pic>
      <p:pic>
        <p:nvPicPr>
          <p:cNvPr id="7" name="Imagen 6">
            <a:extLst>
              <a:ext uri="{FF2B5EF4-FFF2-40B4-BE49-F238E27FC236}">
                <a16:creationId xmlns:a16="http://schemas.microsoft.com/office/drawing/2014/main" id="{BEAF13BC-BFF3-A759-A8DA-6703660F9927}"/>
              </a:ext>
            </a:extLst>
          </p:cNvPr>
          <p:cNvPicPr>
            <a:picLocks noChangeAspect="1"/>
          </p:cNvPicPr>
          <p:nvPr/>
        </p:nvPicPr>
        <p:blipFill rotWithShape="1">
          <a:blip r:embed="rId4">
            <a:extLst>
              <a:ext uri="{28A0092B-C50C-407E-A947-70E740481C1C}">
                <a14:useLocalDpi xmlns:a14="http://schemas.microsoft.com/office/drawing/2010/main" val="0"/>
              </a:ext>
            </a:extLst>
          </a:blip>
          <a:srcRect t="20584"/>
          <a:stretch/>
        </p:blipFill>
        <p:spPr bwMode="auto">
          <a:xfrm>
            <a:off x="438815" y="2571750"/>
            <a:ext cx="2590592" cy="2099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3278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3"/>
                                        </p:tgtEl>
                                        <p:attrNameLst>
                                          <p:attrName>style.visibility</p:attrName>
                                        </p:attrNameLst>
                                      </p:cBhvr>
                                      <p:to>
                                        <p:strVal val="visible"/>
                                      </p:to>
                                    </p:set>
                                    <p:animEffect transition="in" filter="fade">
                                      <p:cBhvr>
                                        <p:cTn id="22" dur="500"/>
                                        <p:tgtEl>
                                          <p:spTgt spid="2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3"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ctrTitle" idx="4"/>
          </p:nvPr>
        </p:nvSpPr>
        <p:spPr>
          <a:xfrm rot="5400000">
            <a:off x="6585286" y="1646269"/>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dirty="0"/>
              <a:t>MODELADO</a:t>
            </a:r>
            <a:br>
              <a:rPr lang="es" dirty="0"/>
            </a:br>
            <a:r>
              <a:rPr lang="es" sz="1600" b="0" dirty="0"/>
              <a:t>RENDES</a:t>
            </a:r>
            <a:r>
              <a:rPr lang="es" sz="1600" dirty="0"/>
              <a:t>/</a:t>
            </a:r>
            <a:r>
              <a:rPr lang="es" sz="1050" b="0" dirty="0"/>
              <a:t>COMPARACIONES</a:t>
            </a:r>
            <a:endParaRPr sz="1050" b="0" dirty="0"/>
          </a:p>
        </p:txBody>
      </p:sp>
      <p:sp>
        <p:nvSpPr>
          <p:cNvPr id="196" name="Google Shape;196;p31"/>
          <p:cNvSpPr/>
          <p:nvPr/>
        </p:nvSpPr>
        <p:spPr>
          <a:xfrm>
            <a:off x="0" y="640671"/>
            <a:ext cx="7215000" cy="251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31"/>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Despite being red, Mars is a cold place, not hot. It’s full of iron oxide dust, which gives the planet its reddish cast</a:t>
            </a:r>
            <a:endParaRPr>
              <a:solidFill>
                <a:schemeClr val="lt1"/>
              </a:solidFill>
            </a:endParaRPr>
          </a:p>
        </p:txBody>
      </p:sp>
      <p:sp>
        <p:nvSpPr>
          <p:cNvPr id="198" name="Google Shape;198;p31"/>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Yes, Saturn is the ringed one. This planet is a gas giant, and it’s composed mostly of hydrogen and helium</a:t>
            </a:r>
            <a:endParaRPr>
              <a:solidFill>
                <a:schemeClr val="lt1"/>
              </a:solidFill>
            </a:endParaRPr>
          </a:p>
        </p:txBody>
      </p:sp>
      <p:sp>
        <p:nvSpPr>
          <p:cNvPr id="202" name="Google Shape;202;p31"/>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1"/>
                </a:solidFill>
              </a:rPr>
              <a:t>Jupiter is a gas giant and the biggest planet in our Solar System. It’s the fourth-brightest object in the sky</a:t>
            </a:r>
            <a:endParaRPr>
              <a:solidFill>
                <a:schemeClr val="lt1"/>
              </a:solidFill>
            </a:endParaRPr>
          </a:p>
          <a:p>
            <a:pPr marL="0" lvl="0" indent="0" algn="l" rtl="0">
              <a:spcBef>
                <a:spcPts val="0"/>
              </a:spcBef>
              <a:spcAft>
                <a:spcPts val="0"/>
              </a:spcAft>
              <a:buNone/>
            </a:pPr>
            <a:endParaRPr>
              <a:solidFill>
                <a:schemeClr val="lt1"/>
              </a:solidFill>
            </a:endParaRPr>
          </a:p>
        </p:txBody>
      </p:sp>
      <p:sp>
        <p:nvSpPr>
          <p:cNvPr id="203" name="Google Shape;203;p31"/>
          <p:cNvSpPr/>
          <p:nvPr/>
        </p:nvSpPr>
        <p:spPr>
          <a:xfrm rot="10800000" flipH="1">
            <a:off x="0" y="433370"/>
            <a:ext cx="7215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uadroTexto 2">
            <a:extLst>
              <a:ext uri="{FF2B5EF4-FFF2-40B4-BE49-F238E27FC236}">
                <a16:creationId xmlns:a16="http://schemas.microsoft.com/office/drawing/2014/main" id="{F10334C1-BD29-0EF2-FB3A-A2D384E0FBEA}"/>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pic>
        <p:nvPicPr>
          <p:cNvPr id="5" name="Imagen 4">
            <a:extLst>
              <a:ext uri="{FF2B5EF4-FFF2-40B4-BE49-F238E27FC236}">
                <a16:creationId xmlns:a16="http://schemas.microsoft.com/office/drawing/2014/main" id="{92FD012A-CCFD-2E57-DABB-9C0554B06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785" y="1759224"/>
            <a:ext cx="4267006" cy="3200097"/>
          </a:xfrm>
          <a:prstGeom prst="rect">
            <a:avLst/>
          </a:prstGeom>
        </p:spPr>
      </p:pic>
      <p:pic>
        <p:nvPicPr>
          <p:cNvPr id="6" name="Imagen 5">
            <a:extLst>
              <a:ext uri="{FF2B5EF4-FFF2-40B4-BE49-F238E27FC236}">
                <a16:creationId xmlns:a16="http://schemas.microsoft.com/office/drawing/2014/main" id="{AE4AA4AF-D684-E532-CDFA-7A58C0ED8542}"/>
              </a:ext>
            </a:extLst>
          </p:cNvPr>
          <p:cNvPicPr>
            <a:picLocks noChangeAspect="1"/>
          </p:cNvPicPr>
          <p:nvPr/>
        </p:nvPicPr>
        <p:blipFill>
          <a:blip r:embed="rId4"/>
          <a:stretch>
            <a:fillRect/>
          </a:stretch>
        </p:blipFill>
        <p:spPr>
          <a:xfrm>
            <a:off x="372333" y="769804"/>
            <a:ext cx="2053933" cy="3603891"/>
          </a:xfrm>
          <a:prstGeom prst="rect">
            <a:avLst/>
          </a:prstGeom>
        </p:spPr>
      </p:pic>
    </p:spTree>
    <p:extLst>
      <p:ext uri="{BB962C8B-B14F-4D97-AF65-F5344CB8AC3E}">
        <p14:creationId xmlns:p14="http://schemas.microsoft.com/office/powerpoint/2010/main" val="39686221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4"/>
                                        </p:tgtEl>
                                        <p:attrNameLst>
                                          <p:attrName>style.visibility</p:attrName>
                                        </p:attrNameLst>
                                      </p:cBhvr>
                                      <p:to>
                                        <p:strVal val="visible"/>
                                      </p:to>
                                    </p:set>
                                    <p:animEffect transition="in" filter="fade">
                                      <p:cBhvr>
                                        <p:cTn id="10" dur="500"/>
                                        <p:tgtEl>
                                          <p:spTgt spid="1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7">
                                            <p:txEl>
                                              <p:pRg st="0" end="0"/>
                                            </p:txEl>
                                          </p:spTgt>
                                        </p:tgtEl>
                                        <p:attrNameLst>
                                          <p:attrName>style.visibility</p:attrName>
                                        </p:attrNameLst>
                                      </p:cBhvr>
                                      <p:to>
                                        <p:strVal val="visible"/>
                                      </p:to>
                                    </p:set>
                                    <p:animEffect transition="in" filter="fade">
                                      <p:cBhvr>
                                        <p:cTn id="16" dur="500"/>
                                        <p:tgtEl>
                                          <p:spTgt spid="19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8">
                                            <p:txEl>
                                              <p:pRg st="0" end="0"/>
                                            </p:txEl>
                                          </p:spTgt>
                                        </p:tgtEl>
                                        <p:attrNameLst>
                                          <p:attrName>style.visibility</p:attrName>
                                        </p:attrNameLst>
                                      </p:cBhvr>
                                      <p:to>
                                        <p:strVal val="visible"/>
                                      </p:to>
                                    </p:set>
                                    <p:animEffect transition="in" filter="fade">
                                      <p:cBhvr>
                                        <p:cTn id="19" dur="500"/>
                                        <p:tgtEl>
                                          <p:spTgt spid="198">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2">
                                            <p:txEl>
                                              <p:pRg st="0" end="0"/>
                                            </p:txEl>
                                          </p:spTgt>
                                        </p:tgtEl>
                                        <p:attrNameLst>
                                          <p:attrName>style.visibility</p:attrName>
                                        </p:attrNameLst>
                                      </p:cBhvr>
                                      <p:to>
                                        <p:strVal val="visible"/>
                                      </p:to>
                                    </p:set>
                                    <p:animEffect transition="in" filter="fade">
                                      <p:cBhvr>
                                        <p:cTn id="22" dur="500"/>
                                        <p:tgtEl>
                                          <p:spTgt spid="202">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3"/>
                                        </p:tgtEl>
                                        <p:attrNameLst>
                                          <p:attrName>style.visibility</p:attrName>
                                        </p:attrNameLst>
                                      </p:cBhvr>
                                      <p:to>
                                        <p:strVal val="visible"/>
                                      </p:to>
                                    </p:set>
                                    <p:animEffect transition="in" filter="fade">
                                      <p:cBhvr>
                                        <p:cTn id="25" dur="500"/>
                                        <p:tgtEl>
                                          <p:spTgt spid="20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P spid="196" grpId="0" animBg="1"/>
      <p:bldP spid="197" grpId="0" build="p"/>
      <p:bldP spid="198" grpId="0" build="p"/>
      <p:bldP spid="202" grpId="0" build="p"/>
      <p:bldP spid="203"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4"/>
          <p:cNvSpPr/>
          <p:nvPr/>
        </p:nvSpPr>
        <p:spPr>
          <a:xfrm>
            <a:off x="0" y="229075"/>
            <a:ext cx="3152700" cy="2523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p:nvPr/>
        </p:nvSpPr>
        <p:spPr>
          <a:xfrm>
            <a:off x="4369980" y="3102525"/>
            <a:ext cx="4773969" cy="944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txBox="1">
            <a:spLocks noGrp="1"/>
          </p:cNvSpPr>
          <p:nvPr>
            <p:ph type="ctrTitle"/>
          </p:nvPr>
        </p:nvSpPr>
        <p:spPr>
          <a:xfrm rot="5400000">
            <a:off x="7275012" y="1258812"/>
            <a:ext cx="2138375"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MODELADO</a:t>
            </a:r>
            <a:endParaRPr dirty="0"/>
          </a:p>
        </p:txBody>
      </p:sp>
      <p:sp>
        <p:nvSpPr>
          <p:cNvPr id="405" name="Google Shape;405;p44"/>
          <p:cNvSpPr/>
          <p:nvPr/>
        </p:nvSpPr>
        <p:spPr>
          <a:xfrm>
            <a:off x="6802329" y="2114088"/>
            <a:ext cx="29938" cy="59875"/>
          </a:xfrm>
          <a:custGeom>
            <a:avLst/>
            <a:gdLst/>
            <a:ahLst/>
            <a:cxnLst/>
            <a:rect l="l" t="t" r="r" b="b"/>
            <a:pathLst>
              <a:path w="2102" h="4204" extrusionOk="0">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6840325" y="2114088"/>
            <a:ext cx="30422" cy="59875"/>
          </a:xfrm>
          <a:custGeom>
            <a:avLst/>
            <a:gdLst/>
            <a:ahLst/>
            <a:cxnLst/>
            <a:rect l="l" t="t" r="r" b="b"/>
            <a:pathLst>
              <a:path w="2136" h="4204" extrusionOk="0">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5613430" y="4220937"/>
            <a:ext cx="39802" cy="44096"/>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5661961" y="4217907"/>
            <a:ext cx="8767" cy="50143"/>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5518741" y="4217907"/>
            <a:ext cx="8361" cy="50143"/>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5496854" y="4217907"/>
            <a:ext cx="8373" cy="50143"/>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CuadroTexto 3">
            <a:extLst>
              <a:ext uri="{FF2B5EF4-FFF2-40B4-BE49-F238E27FC236}">
                <a16:creationId xmlns:a16="http://schemas.microsoft.com/office/drawing/2014/main" id="{344E08E2-17F3-220E-03D0-2BB46D8EE870}"/>
              </a:ext>
            </a:extLst>
          </p:cNvPr>
          <p:cNvSpPr txBox="1"/>
          <p:nvPr/>
        </p:nvSpPr>
        <p:spPr>
          <a:xfrm>
            <a:off x="0" y="4572000"/>
            <a:ext cx="3152700" cy="571500"/>
          </a:xfrm>
          <a:prstGeom prst="rect">
            <a:avLst/>
          </a:prstGeom>
          <a:solidFill>
            <a:schemeClr val="accent3">
              <a:lumMod val="75000"/>
            </a:schemeClr>
          </a:solidFill>
        </p:spPr>
        <p:txBody>
          <a:bodyPr wrap="square" rtlCol="0">
            <a:spAutoFit/>
          </a:bodyPr>
          <a:lstStyle/>
          <a:p>
            <a:endParaRPr lang="es-ES" dirty="0"/>
          </a:p>
        </p:txBody>
      </p:sp>
      <p:pic>
        <p:nvPicPr>
          <p:cNvPr id="5" name="vista aérea">
            <a:hlinkClick r:id="" action="ppaction://media"/>
            <a:extLst>
              <a:ext uri="{FF2B5EF4-FFF2-40B4-BE49-F238E27FC236}">
                <a16:creationId xmlns:a16="http://schemas.microsoft.com/office/drawing/2014/main" id="{98D7DE0B-C191-5402-DDF3-9DA9DF45AD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324" y="606631"/>
            <a:ext cx="7587646" cy="4268050"/>
          </a:xfrm>
          <a:prstGeom prst="rect">
            <a:avLst/>
          </a:prstGeom>
        </p:spPr>
      </p:pic>
      <p:sp>
        <p:nvSpPr>
          <p:cNvPr id="6" name="CuadroTexto 5">
            <a:extLst>
              <a:ext uri="{FF2B5EF4-FFF2-40B4-BE49-F238E27FC236}">
                <a16:creationId xmlns:a16="http://schemas.microsoft.com/office/drawing/2014/main" id="{3A4A87EB-99E7-2165-9C74-61AD837DF5C0}"/>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5"/>
                </p:tgtEl>
              </p:cMediaNode>
            </p:video>
          </p:childTnLst>
        </p:cTn>
      </p:par>
    </p:tnLst>
    <p:bldLst>
      <p:bldP spid="391" grpId="0" animBg="1"/>
      <p:bldP spid="392" grpId="0" animBg="1"/>
      <p:bldP spid="394" grpId="0"/>
      <p:bldP spid="405" grpId="0" animBg="1"/>
      <p:bldP spid="406" grpId="0" animBg="1"/>
      <p:bldP spid="413" grpId="0" animBg="1"/>
      <p:bldP spid="414" grpId="0" animBg="1"/>
      <p:bldP spid="415" grpId="0" animBg="1"/>
      <p:bldP spid="416" grpId="0" animBg="1"/>
      <p:bldP spid="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4" name="CuadroTexto 3">
            <a:extLst>
              <a:ext uri="{FF2B5EF4-FFF2-40B4-BE49-F238E27FC236}">
                <a16:creationId xmlns:a16="http://schemas.microsoft.com/office/drawing/2014/main" id="{344E08E2-17F3-220E-03D0-2BB46D8EE870}"/>
              </a:ext>
            </a:extLst>
          </p:cNvPr>
          <p:cNvSpPr txBox="1"/>
          <p:nvPr/>
        </p:nvSpPr>
        <p:spPr>
          <a:xfrm>
            <a:off x="0" y="4572000"/>
            <a:ext cx="3152700" cy="571500"/>
          </a:xfrm>
          <a:prstGeom prst="rect">
            <a:avLst/>
          </a:prstGeom>
          <a:solidFill>
            <a:schemeClr val="accent3">
              <a:lumMod val="75000"/>
            </a:schemeClr>
          </a:solidFill>
        </p:spPr>
        <p:txBody>
          <a:bodyPr wrap="square" rtlCol="0">
            <a:spAutoFit/>
          </a:bodyPr>
          <a:lstStyle/>
          <a:p>
            <a:endParaRPr lang="es-ES" dirty="0"/>
          </a:p>
        </p:txBody>
      </p:sp>
      <p:sp>
        <p:nvSpPr>
          <p:cNvPr id="391" name="Google Shape;391;p44"/>
          <p:cNvSpPr/>
          <p:nvPr/>
        </p:nvSpPr>
        <p:spPr>
          <a:xfrm>
            <a:off x="0" y="229075"/>
            <a:ext cx="3152700" cy="2523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p:nvPr/>
        </p:nvSpPr>
        <p:spPr>
          <a:xfrm>
            <a:off x="4369980" y="3102525"/>
            <a:ext cx="4773969" cy="944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txBox="1">
            <a:spLocks noGrp="1"/>
          </p:cNvSpPr>
          <p:nvPr>
            <p:ph type="ctrTitle"/>
          </p:nvPr>
        </p:nvSpPr>
        <p:spPr>
          <a:xfrm rot="5400000">
            <a:off x="7275012" y="1258812"/>
            <a:ext cx="2138375"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MODELADO</a:t>
            </a:r>
            <a:endParaRPr dirty="0"/>
          </a:p>
        </p:txBody>
      </p:sp>
      <p:sp>
        <p:nvSpPr>
          <p:cNvPr id="405" name="Google Shape;405;p44"/>
          <p:cNvSpPr/>
          <p:nvPr/>
        </p:nvSpPr>
        <p:spPr>
          <a:xfrm>
            <a:off x="6802329" y="2114088"/>
            <a:ext cx="29938" cy="59875"/>
          </a:xfrm>
          <a:custGeom>
            <a:avLst/>
            <a:gdLst/>
            <a:ahLst/>
            <a:cxnLst/>
            <a:rect l="l" t="t" r="r" b="b"/>
            <a:pathLst>
              <a:path w="2102" h="4204" extrusionOk="0">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6840325" y="2114088"/>
            <a:ext cx="30422" cy="59875"/>
          </a:xfrm>
          <a:custGeom>
            <a:avLst/>
            <a:gdLst/>
            <a:ahLst/>
            <a:cxnLst/>
            <a:rect l="l" t="t" r="r" b="b"/>
            <a:pathLst>
              <a:path w="2136" h="4204" extrusionOk="0">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5613430" y="4220937"/>
            <a:ext cx="39802" cy="44096"/>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5661961" y="4217907"/>
            <a:ext cx="8767" cy="50143"/>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5518741" y="4217907"/>
            <a:ext cx="8361" cy="50143"/>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5496854" y="4217907"/>
            <a:ext cx="8373" cy="50143"/>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atio">
            <a:hlinkClick r:id="" action="ppaction://media"/>
            <a:extLst>
              <a:ext uri="{FF2B5EF4-FFF2-40B4-BE49-F238E27FC236}">
                <a16:creationId xmlns:a16="http://schemas.microsoft.com/office/drawing/2014/main" id="{B8DAD9E8-B599-148B-1E58-20D9ACCF78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9791" y="609956"/>
            <a:ext cx="7551632" cy="4247794"/>
          </a:xfrm>
          <a:prstGeom prst="rect">
            <a:avLst/>
          </a:prstGeom>
        </p:spPr>
      </p:pic>
      <p:sp>
        <p:nvSpPr>
          <p:cNvPr id="6" name="CuadroTexto 5">
            <a:extLst>
              <a:ext uri="{FF2B5EF4-FFF2-40B4-BE49-F238E27FC236}">
                <a16:creationId xmlns:a16="http://schemas.microsoft.com/office/drawing/2014/main" id="{3A4A87EB-99E7-2165-9C74-61AD837DF5C0}"/>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277966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3"/>
                </p:tgtEl>
              </p:cMediaNode>
            </p:video>
          </p:childTnLst>
        </p:cTn>
      </p:par>
    </p:tnLst>
    <p:bldLst>
      <p:bldP spid="4" grpId="0" animBg="1"/>
      <p:bldP spid="391" grpId="0" animBg="1"/>
      <p:bldP spid="392" grpId="0" animBg="1"/>
      <p:bldP spid="394" grpId="0"/>
      <p:bldP spid="405" grpId="0" animBg="1"/>
      <p:bldP spid="406" grpId="0" animBg="1"/>
      <p:bldP spid="413" grpId="0" animBg="1"/>
      <p:bldP spid="414" grpId="0" animBg="1"/>
      <p:bldP spid="415" grpId="0" animBg="1"/>
      <p:bldP spid="416"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4" name="CuadroTexto 3">
            <a:extLst>
              <a:ext uri="{FF2B5EF4-FFF2-40B4-BE49-F238E27FC236}">
                <a16:creationId xmlns:a16="http://schemas.microsoft.com/office/drawing/2014/main" id="{344E08E2-17F3-220E-03D0-2BB46D8EE870}"/>
              </a:ext>
            </a:extLst>
          </p:cNvPr>
          <p:cNvSpPr txBox="1"/>
          <p:nvPr/>
        </p:nvSpPr>
        <p:spPr>
          <a:xfrm>
            <a:off x="0" y="4572000"/>
            <a:ext cx="3152700" cy="571500"/>
          </a:xfrm>
          <a:prstGeom prst="rect">
            <a:avLst/>
          </a:prstGeom>
          <a:solidFill>
            <a:schemeClr val="accent3">
              <a:lumMod val="75000"/>
            </a:schemeClr>
          </a:solidFill>
        </p:spPr>
        <p:txBody>
          <a:bodyPr wrap="square" rtlCol="0">
            <a:spAutoFit/>
          </a:bodyPr>
          <a:lstStyle/>
          <a:p>
            <a:endParaRPr lang="es-ES" dirty="0"/>
          </a:p>
        </p:txBody>
      </p:sp>
      <p:sp>
        <p:nvSpPr>
          <p:cNvPr id="391" name="Google Shape;391;p44"/>
          <p:cNvSpPr/>
          <p:nvPr/>
        </p:nvSpPr>
        <p:spPr>
          <a:xfrm>
            <a:off x="0" y="229075"/>
            <a:ext cx="3152700" cy="25236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4"/>
          <p:cNvSpPr/>
          <p:nvPr/>
        </p:nvSpPr>
        <p:spPr>
          <a:xfrm>
            <a:off x="4369980" y="3102525"/>
            <a:ext cx="4773969" cy="9441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4"/>
          <p:cNvSpPr txBox="1">
            <a:spLocks noGrp="1"/>
          </p:cNvSpPr>
          <p:nvPr>
            <p:ph type="ctrTitle"/>
          </p:nvPr>
        </p:nvSpPr>
        <p:spPr>
          <a:xfrm rot="5400000">
            <a:off x="7275012" y="1258812"/>
            <a:ext cx="2138375"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MODELADO</a:t>
            </a:r>
            <a:endParaRPr dirty="0"/>
          </a:p>
        </p:txBody>
      </p:sp>
      <p:sp>
        <p:nvSpPr>
          <p:cNvPr id="405" name="Google Shape;405;p44"/>
          <p:cNvSpPr/>
          <p:nvPr/>
        </p:nvSpPr>
        <p:spPr>
          <a:xfrm>
            <a:off x="6802329" y="2114088"/>
            <a:ext cx="29938" cy="59875"/>
          </a:xfrm>
          <a:custGeom>
            <a:avLst/>
            <a:gdLst/>
            <a:ahLst/>
            <a:cxnLst/>
            <a:rect l="l" t="t" r="r" b="b"/>
            <a:pathLst>
              <a:path w="2102" h="4204" extrusionOk="0">
                <a:moveTo>
                  <a:pt x="334" y="0"/>
                </a:moveTo>
                <a:cubicBezTo>
                  <a:pt x="134" y="0"/>
                  <a:pt x="0" y="167"/>
                  <a:pt x="0" y="367"/>
                </a:cubicBezTo>
                <a:lnTo>
                  <a:pt x="0" y="3836"/>
                </a:lnTo>
                <a:cubicBezTo>
                  <a:pt x="0" y="4037"/>
                  <a:pt x="134" y="4203"/>
                  <a:pt x="334" y="4203"/>
                </a:cubicBezTo>
                <a:lnTo>
                  <a:pt x="1735" y="4203"/>
                </a:lnTo>
                <a:cubicBezTo>
                  <a:pt x="1935" y="4203"/>
                  <a:pt x="2102" y="4037"/>
                  <a:pt x="2102" y="3836"/>
                </a:cubicBezTo>
                <a:cubicBezTo>
                  <a:pt x="2102" y="3636"/>
                  <a:pt x="1935" y="3503"/>
                  <a:pt x="1735" y="3503"/>
                </a:cubicBezTo>
                <a:lnTo>
                  <a:pt x="701" y="3503"/>
                </a:lnTo>
                <a:lnTo>
                  <a:pt x="701" y="734"/>
                </a:lnTo>
                <a:lnTo>
                  <a:pt x="1735" y="734"/>
                </a:lnTo>
                <a:cubicBezTo>
                  <a:pt x="1935" y="734"/>
                  <a:pt x="2102" y="567"/>
                  <a:pt x="2102" y="367"/>
                </a:cubicBezTo>
                <a:cubicBezTo>
                  <a:pt x="2102" y="167"/>
                  <a:pt x="1935" y="0"/>
                  <a:pt x="1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6840325" y="2114088"/>
            <a:ext cx="30422" cy="59875"/>
          </a:xfrm>
          <a:custGeom>
            <a:avLst/>
            <a:gdLst/>
            <a:ahLst/>
            <a:cxnLst/>
            <a:rect l="l" t="t" r="r" b="b"/>
            <a:pathLst>
              <a:path w="2136" h="4204" extrusionOk="0">
                <a:moveTo>
                  <a:pt x="368" y="0"/>
                </a:moveTo>
                <a:cubicBezTo>
                  <a:pt x="168" y="0"/>
                  <a:pt x="1" y="167"/>
                  <a:pt x="1" y="367"/>
                </a:cubicBezTo>
                <a:cubicBezTo>
                  <a:pt x="1" y="567"/>
                  <a:pt x="168" y="734"/>
                  <a:pt x="368" y="734"/>
                </a:cubicBezTo>
                <a:lnTo>
                  <a:pt x="1402" y="734"/>
                </a:lnTo>
                <a:lnTo>
                  <a:pt x="1402" y="3503"/>
                </a:lnTo>
                <a:lnTo>
                  <a:pt x="368" y="3503"/>
                </a:lnTo>
                <a:cubicBezTo>
                  <a:pt x="168" y="3503"/>
                  <a:pt x="1" y="3636"/>
                  <a:pt x="1" y="3836"/>
                </a:cubicBezTo>
                <a:cubicBezTo>
                  <a:pt x="1" y="4037"/>
                  <a:pt x="168" y="4203"/>
                  <a:pt x="368" y="4203"/>
                </a:cubicBezTo>
                <a:lnTo>
                  <a:pt x="1769" y="4203"/>
                </a:lnTo>
                <a:cubicBezTo>
                  <a:pt x="1969" y="4203"/>
                  <a:pt x="2136" y="4037"/>
                  <a:pt x="2136" y="3836"/>
                </a:cubicBezTo>
                <a:lnTo>
                  <a:pt x="2136" y="367"/>
                </a:lnTo>
                <a:cubicBezTo>
                  <a:pt x="2136" y="167"/>
                  <a:pt x="1969" y="0"/>
                  <a:pt x="17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5613430" y="4220937"/>
            <a:ext cx="39802" cy="44096"/>
          </a:xfrm>
          <a:custGeom>
            <a:avLst/>
            <a:gdLst/>
            <a:ahLst/>
            <a:cxnLst/>
            <a:rect l="l" t="t" r="r" b="b"/>
            <a:pathLst>
              <a:path w="3337" h="3697" extrusionOk="0">
                <a:moveTo>
                  <a:pt x="361" y="0"/>
                </a:moveTo>
                <a:cubicBezTo>
                  <a:pt x="175" y="0"/>
                  <a:pt x="0" y="151"/>
                  <a:pt x="0" y="380"/>
                </a:cubicBezTo>
                <a:lnTo>
                  <a:pt x="0" y="3349"/>
                </a:lnTo>
                <a:cubicBezTo>
                  <a:pt x="0" y="3551"/>
                  <a:pt x="173" y="3696"/>
                  <a:pt x="358" y="3696"/>
                </a:cubicBezTo>
                <a:cubicBezTo>
                  <a:pt x="417" y="3696"/>
                  <a:pt x="478" y="3681"/>
                  <a:pt x="534" y="3649"/>
                </a:cubicBezTo>
                <a:lnTo>
                  <a:pt x="3103" y="2148"/>
                </a:lnTo>
                <a:cubicBezTo>
                  <a:pt x="3336" y="2015"/>
                  <a:pt x="3336" y="1681"/>
                  <a:pt x="3103" y="1548"/>
                </a:cubicBezTo>
                <a:lnTo>
                  <a:pt x="534" y="47"/>
                </a:lnTo>
                <a:cubicBezTo>
                  <a:pt x="479" y="15"/>
                  <a:pt x="419" y="0"/>
                  <a:pt x="3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5661961" y="4217907"/>
            <a:ext cx="8767" cy="50143"/>
          </a:xfrm>
          <a:custGeom>
            <a:avLst/>
            <a:gdLst/>
            <a:ahLst/>
            <a:cxnLst/>
            <a:rect l="l" t="t" r="r" b="b"/>
            <a:pathLst>
              <a:path w="735" h="4204" extrusionOk="0">
                <a:moveTo>
                  <a:pt x="368" y="0"/>
                </a:moveTo>
                <a:cubicBezTo>
                  <a:pt x="168" y="0"/>
                  <a:pt x="1" y="167"/>
                  <a:pt x="1" y="367"/>
                </a:cubicBezTo>
                <a:lnTo>
                  <a:pt x="1" y="3836"/>
                </a:lnTo>
                <a:cubicBezTo>
                  <a:pt x="1" y="4037"/>
                  <a:pt x="168" y="4203"/>
                  <a:pt x="368" y="4203"/>
                </a:cubicBezTo>
                <a:cubicBezTo>
                  <a:pt x="568" y="4203"/>
                  <a:pt x="735" y="4037"/>
                  <a:pt x="735" y="3836"/>
                </a:cubicBezTo>
                <a:lnTo>
                  <a:pt x="735" y="367"/>
                </a:lnTo>
                <a:cubicBezTo>
                  <a:pt x="735"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5518741" y="4217907"/>
            <a:ext cx="8361" cy="50143"/>
          </a:xfrm>
          <a:custGeom>
            <a:avLst/>
            <a:gdLst/>
            <a:ahLst/>
            <a:cxnLst/>
            <a:rect l="l" t="t" r="r" b="b"/>
            <a:pathLst>
              <a:path w="701" h="4204" extrusionOk="0">
                <a:moveTo>
                  <a:pt x="367" y="0"/>
                </a:moveTo>
                <a:cubicBezTo>
                  <a:pt x="167" y="0"/>
                  <a:pt x="0" y="167"/>
                  <a:pt x="0" y="367"/>
                </a:cubicBezTo>
                <a:lnTo>
                  <a:pt x="0" y="3836"/>
                </a:lnTo>
                <a:cubicBezTo>
                  <a:pt x="0" y="4037"/>
                  <a:pt x="167" y="4203"/>
                  <a:pt x="367" y="4203"/>
                </a:cubicBezTo>
                <a:cubicBezTo>
                  <a:pt x="534" y="4203"/>
                  <a:pt x="701" y="4037"/>
                  <a:pt x="701" y="3836"/>
                </a:cubicBezTo>
                <a:lnTo>
                  <a:pt x="701" y="367"/>
                </a:lnTo>
                <a:cubicBezTo>
                  <a:pt x="701" y="167"/>
                  <a:pt x="567" y="0"/>
                  <a:pt x="3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5496854" y="4217907"/>
            <a:ext cx="8373" cy="50143"/>
          </a:xfrm>
          <a:custGeom>
            <a:avLst/>
            <a:gdLst/>
            <a:ahLst/>
            <a:cxnLst/>
            <a:rect l="l" t="t" r="r" b="b"/>
            <a:pathLst>
              <a:path w="702" h="4204" extrusionOk="0">
                <a:moveTo>
                  <a:pt x="368" y="0"/>
                </a:moveTo>
                <a:cubicBezTo>
                  <a:pt x="168" y="0"/>
                  <a:pt x="1" y="167"/>
                  <a:pt x="1" y="367"/>
                </a:cubicBezTo>
                <a:lnTo>
                  <a:pt x="1" y="3836"/>
                </a:lnTo>
                <a:cubicBezTo>
                  <a:pt x="1" y="4037"/>
                  <a:pt x="168" y="4203"/>
                  <a:pt x="368" y="4203"/>
                </a:cubicBezTo>
                <a:cubicBezTo>
                  <a:pt x="568" y="4203"/>
                  <a:pt x="701" y="4037"/>
                  <a:pt x="701" y="3836"/>
                </a:cubicBezTo>
                <a:lnTo>
                  <a:pt x="701" y="367"/>
                </a:lnTo>
                <a:cubicBezTo>
                  <a:pt x="701" y="167"/>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fachada principal">
            <a:hlinkClick r:id="" action="ppaction://media"/>
            <a:extLst>
              <a:ext uri="{FF2B5EF4-FFF2-40B4-BE49-F238E27FC236}">
                <a16:creationId xmlns:a16="http://schemas.microsoft.com/office/drawing/2014/main" id="{0B44C3C1-A8CE-48B0-704D-5B48E36637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1556" y="499157"/>
            <a:ext cx="7369216" cy="4145185"/>
          </a:xfrm>
          <a:prstGeom prst="rect">
            <a:avLst/>
          </a:prstGeom>
        </p:spPr>
      </p:pic>
      <p:sp>
        <p:nvSpPr>
          <p:cNvPr id="6" name="CuadroTexto 5">
            <a:extLst>
              <a:ext uri="{FF2B5EF4-FFF2-40B4-BE49-F238E27FC236}">
                <a16:creationId xmlns:a16="http://schemas.microsoft.com/office/drawing/2014/main" id="{3A4A87EB-99E7-2165-9C74-61AD837DF5C0}"/>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04</a:t>
            </a:r>
            <a:endParaRPr lang="es-ES" sz="2000" b="1" dirty="0">
              <a:latin typeface="Livvic" pitchFamily="2" charset="0"/>
            </a:endParaRPr>
          </a:p>
        </p:txBody>
      </p:sp>
    </p:spTree>
    <p:extLst>
      <p:ext uri="{BB962C8B-B14F-4D97-AF65-F5344CB8AC3E}">
        <p14:creationId xmlns:p14="http://schemas.microsoft.com/office/powerpoint/2010/main" val="1504901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childTnLst>
        </p:cTn>
      </p:par>
    </p:tnLst>
    <p:bldLst>
      <p:bldP spid="4" grpId="0" animBg="1"/>
      <p:bldP spid="391" grpId="0" animBg="1"/>
      <p:bldP spid="392" grpId="0" animBg="1"/>
      <p:bldP spid="394" grpId="0"/>
      <p:bldP spid="405" grpId="0" animBg="1"/>
      <p:bldP spid="406" grpId="0" animBg="1"/>
      <p:bldP spid="413" grpId="0" animBg="1"/>
      <p:bldP spid="414" grpId="0" animBg="1"/>
      <p:bldP spid="415" grpId="0" animBg="1"/>
      <p:bldP spid="416"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47"/>
          <p:cNvSpPr/>
          <p:nvPr/>
        </p:nvSpPr>
        <p:spPr>
          <a:xfrm>
            <a:off x="1760958" y="667250"/>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7"/>
          <p:cNvSpPr/>
          <p:nvPr/>
        </p:nvSpPr>
        <p:spPr>
          <a:xfrm>
            <a:off x="2494486" y="3317790"/>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7"/>
          <p:cNvSpPr/>
          <p:nvPr/>
        </p:nvSpPr>
        <p:spPr>
          <a:xfrm>
            <a:off x="4804953" y="344156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7"/>
          <p:cNvSpPr/>
          <p:nvPr/>
        </p:nvSpPr>
        <p:spPr>
          <a:xfrm>
            <a:off x="917252" y="3864269"/>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2" name="Google Shape;462;p47"/>
          <p:cNvCxnSpPr/>
          <p:nvPr/>
        </p:nvCxnSpPr>
        <p:spPr>
          <a:xfrm rot="10800000">
            <a:off x="1872108" y="667250"/>
            <a:ext cx="0" cy="2095500"/>
          </a:xfrm>
          <a:prstGeom prst="straightConnector1">
            <a:avLst/>
          </a:prstGeom>
          <a:noFill/>
          <a:ln w="19050" cap="flat" cmpd="sng">
            <a:solidFill>
              <a:schemeClr val="accent1"/>
            </a:solidFill>
            <a:prstDash val="solid"/>
            <a:round/>
            <a:headEnd type="none" w="med" len="med"/>
            <a:tailEnd type="none" w="med" len="med"/>
          </a:ln>
        </p:spPr>
      </p:cxnSp>
      <p:sp>
        <p:nvSpPr>
          <p:cNvPr id="465" name="Google Shape;465;p47"/>
          <p:cNvSpPr txBox="1"/>
          <p:nvPr/>
        </p:nvSpPr>
        <p:spPr>
          <a:xfrm>
            <a:off x="1887959" y="1071241"/>
            <a:ext cx="1877913" cy="105935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Fernando III dio la fábrica de los árabes a la reina Juana de </a:t>
            </a:r>
            <a:r>
              <a:rPr lang="es-ES" sz="800" dirty="0" err="1">
                <a:solidFill>
                  <a:schemeClr val="tx2">
                    <a:lumMod val="50000"/>
                  </a:schemeClr>
                </a:solidFill>
                <a:latin typeface="Catamaran Light" panose="020B0604020202020204" charset="0"/>
                <a:cs typeface="Catamaran Light" panose="020B0604020202020204" charset="0"/>
              </a:rPr>
              <a:t>Ponthieu</a:t>
            </a:r>
            <a:r>
              <a:rPr lang="es-ES" sz="800" dirty="0">
                <a:solidFill>
                  <a:schemeClr val="tx2">
                    <a:lumMod val="50000"/>
                  </a:schemeClr>
                </a:solidFill>
                <a:latin typeface="Catamaran Light" panose="020B0604020202020204" charset="0"/>
                <a:cs typeface="Catamaran Light" panose="020B0604020202020204" charset="0"/>
              </a:rPr>
              <a:t> (segunda esposa de Fernando). Desde entonces, la fabricación del jabón fue un privilegio reservado a los reyes que cedían la industria a una persona o un grupo de personas para que pudieran explotarla</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466" name="Google Shape;466;p47"/>
          <p:cNvSpPr txBox="1"/>
          <p:nvPr/>
        </p:nvSpPr>
        <p:spPr>
          <a:xfrm>
            <a:off x="1835091" y="550205"/>
            <a:ext cx="1413908" cy="73231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Reconquista de Sevilla</a:t>
            </a:r>
            <a:endParaRPr sz="1600" b="1" dirty="0">
              <a:solidFill>
                <a:schemeClr val="dk1"/>
              </a:solidFill>
              <a:latin typeface="Livvic"/>
              <a:ea typeface="Livvic"/>
              <a:cs typeface="Livvic"/>
              <a:sym typeface="Livvic"/>
            </a:endParaRPr>
          </a:p>
        </p:txBody>
      </p:sp>
      <p:grpSp>
        <p:nvGrpSpPr>
          <p:cNvPr id="467" name="Google Shape;467;p47"/>
          <p:cNvGrpSpPr/>
          <p:nvPr/>
        </p:nvGrpSpPr>
        <p:grpSpPr>
          <a:xfrm>
            <a:off x="917252" y="2652427"/>
            <a:ext cx="5452123" cy="255025"/>
            <a:chOff x="1453522" y="420748"/>
            <a:chExt cx="5452123" cy="255025"/>
          </a:xfrm>
        </p:grpSpPr>
        <p:sp>
          <p:nvSpPr>
            <p:cNvPr id="468" name="Google Shape;468;p47"/>
            <p:cNvSpPr/>
            <p:nvPr/>
          </p:nvSpPr>
          <p:spPr>
            <a:xfrm>
              <a:off x="1453522" y="432247"/>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47"/>
            <p:cNvSpPr/>
            <p:nvPr/>
          </p:nvSpPr>
          <p:spPr>
            <a:xfrm>
              <a:off x="3013620" y="420748"/>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47"/>
            <p:cNvSpPr/>
            <p:nvPr/>
          </p:nvSpPr>
          <p:spPr>
            <a:xfrm>
              <a:off x="6683345" y="433347"/>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47"/>
            <p:cNvSpPr/>
            <p:nvPr/>
          </p:nvSpPr>
          <p:spPr>
            <a:xfrm>
              <a:off x="2302817" y="432247"/>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47"/>
            <p:cNvSpPr/>
            <p:nvPr/>
          </p:nvSpPr>
          <p:spPr>
            <a:xfrm>
              <a:off x="4394626" y="453473"/>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73" name="Google Shape;473;p47"/>
            <p:cNvCxnSpPr>
              <a:cxnSpLocks/>
            </p:cNvCxnSpPr>
            <p:nvPr/>
          </p:nvCxnSpPr>
          <p:spPr>
            <a:xfrm>
              <a:off x="1798637" y="547513"/>
              <a:ext cx="392429" cy="0"/>
            </a:xfrm>
            <a:prstGeom prst="straightConnector1">
              <a:avLst/>
            </a:prstGeom>
            <a:noFill/>
            <a:ln w="19050" cap="flat" cmpd="sng">
              <a:solidFill>
                <a:schemeClr val="dk1"/>
              </a:solidFill>
              <a:prstDash val="solid"/>
              <a:round/>
              <a:headEnd type="none" w="med" len="med"/>
              <a:tailEnd type="none" w="med" len="med"/>
            </a:ln>
          </p:spPr>
        </p:cxnSp>
        <p:cxnSp>
          <p:nvCxnSpPr>
            <p:cNvPr id="474" name="Google Shape;474;p47"/>
            <p:cNvCxnSpPr>
              <a:cxnSpLocks/>
            </p:cNvCxnSpPr>
            <p:nvPr/>
          </p:nvCxnSpPr>
          <p:spPr>
            <a:xfrm>
              <a:off x="2572199" y="547500"/>
              <a:ext cx="392524" cy="0"/>
            </a:xfrm>
            <a:prstGeom prst="straightConnector1">
              <a:avLst/>
            </a:prstGeom>
            <a:noFill/>
            <a:ln w="19050" cap="flat" cmpd="sng">
              <a:solidFill>
                <a:schemeClr val="dk1"/>
              </a:solidFill>
              <a:prstDash val="solid"/>
              <a:round/>
              <a:headEnd type="none" w="med" len="med"/>
              <a:tailEnd type="none" w="med" len="med"/>
            </a:ln>
          </p:spPr>
        </p:cxnSp>
        <p:cxnSp>
          <p:nvCxnSpPr>
            <p:cNvPr id="475" name="Google Shape;475;p47"/>
            <p:cNvCxnSpPr>
              <a:cxnSpLocks/>
            </p:cNvCxnSpPr>
            <p:nvPr/>
          </p:nvCxnSpPr>
          <p:spPr>
            <a:xfrm flipV="1">
              <a:off x="3284972" y="544497"/>
              <a:ext cx="1014012" cy="12293"/>
            </a:xfrm>
            <a:prstGeom prst="straightConnector1">
              <a:avLst/>
            </a:prstGeom>
            <a:noFill/>
            <a:ln w="19050" cap="flat" cmpd="sng">
              <a:solidFill>
                <a:schemeClr val="dk1"/>
              </a:solidFill>
              <a:prstDash val="solid"/>
              <a:round/>
              <a:headEnd type="none" w="med" len="med"/>
              <a:tailEnd type="none" w="med" len="med"/>
            </a:ln>
          </p:spPr>
        </p:cxnSp>
        <p:cxnSp>
          <p:nvCxnSpPr>
            <p:cNvPr id="476" name="Google Shape;476;p47"/>
            <p:cNvCxnSpPr>
              <a:cxnSpLocks/>
            </p:cNvCxnSpPr>
            <p:nvPr/>
          </p:nvCxnSpPr>
          <p:spPr>
            <a:xfrm>
              <a:off x="4767170" y="547513"/>
              <a:ext cx="488675" cy="0"/>
            </a:xfrm>
            <a:prstGeom prst="straightConnector1">
              <a:avLst/>
            </a:prstGeom>
            <a:noFill/>
            <a:ln w="19050" cap="flat" cmpd="sng">
              <a:solidFill>
                <a:schemeClr val="dk1"/>
              </a:solidFill>
              <a:prstDash val="solid"/>
              <a:round/>
              <a:headEnd type="none" w="med" len="med"/>
              <a:tailEnd type="none" w="med" len="med"/>
            </a:ln>
          </p:spPr>
        </p:cxnSp>
      </p:grpSp>
      <p:cxnSp>
        <p:nvCxnSpPr>
          <p:cNvPr id="479" name="Google Shape;479;p47"/>
          <p:cNvCxnSpPr>
            <a:cxnSpLocks/>
          </p:cNvCxnSpPr>
          <p:nvPr/>
        </p:nvCxnSpPr>
        <p:spPr>
          <a:xfrm flipV="1">
            <a:off x="2588500" y="2716787"/>
            <a:ext cx="0" cy="1548946"/>
          </a:xfrm>
          <a:prstGeom prst="straightConnector1">
            <a:avLst/>
          </a:prstGeom>
          <a:noFill/>
          <a:ln w="19050" cap="flat" cmpd="sng">
            <a:solidFill>
              <a:schemeClr val="accent1"/>
            </a:solidFill>
            <a:prstDash val="solid"/>
            <a:round/>
            <a:headEnd type="none" w="med" len="med"/>
            <a:tailEnd type="none" w="med" len="med"/>
          </a:ln>
        </p:spPr>
      </p:cxnSp>
      <p:sp>
        <p:nvSpPr>
          <p:cNvPr id="480" name="Google Shape;480;p47"/>
          <p:cNvSpPr txBox="1"/>
          <p:nvPr/>
        </p:nvSpPr>
        <p:spPr>
          <a:xfrm>
            <a:off x="2634565" y="3687630"/>
            <a:ext cx="1851600" cy="9649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Las almonas tuvieron varios dueños generando una multitud de rivalidades y conflictos entre las diferentes familias. Finalmente los reyes cedieron los derechos de las Reales Almonas a la familia Enríquez Ribera.</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481" name="Google Shape;481;p47"/>
          <p:cNvSpPr txBox="1"/>
          <p:nvPr/>
        </p:nvSpPr>
        <p:spPr>
          <a:xfrm>
            <a:off x="2595227" y="3201864"/>
            <a:ext cx="1264221" cy="6410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Reyes Católicos</a:t>
            </a:r>
            <a:endParaRPr sz="1600" b="1" dirty="0">
              <a:solidFill>
                <a:schemeClr val="dk1"/>
              </a:solidFill>
              <a:latin typeface="Livvic"/>
              <a:ea typeface="Livvic"/>
              <a:cs typeface="Livvic"/>
              <a:sym typeface="Livvic"/>
            </a:endParaRPr>
          </a:p>
        </p:txBody>
      </p:sp>
      <p:cxnSp>
        <p:nvCxnSpPr>
          <p:cNvPr id="482" name="Google Shape;482;p47"/>
          <p:cNvCxnSpPr/>
          <p:nvPr/>
        </p:nvCxnSpPr>
        <p:spPr>
          <a:xfrm rot="10800000">
            <a:off x="1018877" y="2788469"/>
            <a:ext cx="0" cy="2028300"/>
          </a:xfrm>
          <a:prstGeom prst="straightConnector1">
            <a:avLst/>
          </a:prstGeom>
          <a:noFill/>
          <a:ln w="19050" cap="flat" cmpd="sng">
            <a:solidFill>
              <a:schemeClr val="accent1"/>
            </a:solidFill>
            <a:prstDash val="solid"/>
            <a:round/>
            <a:headEnd type="none" w="med" len="med"/>
            <a:tailEnd type="none" w="med" len="med"/>
          </a:ln>
        </p:spPr>
      </p:cxnSp>
      <p:sp>
        <p:nvSpPr>
          <p:cNvPr id="483" name="Google Shape;483;p47"/>
          <p:cNvSpPr txBox="1"/>
          <p:nvPr/>
        </p:nvSpPr>
        <p:spPr>
          <a:xfrm>
            <a:off x="1032549" y="4280631"/>
            <a:ext cx="1351747" cy="641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800" dirty="0">
                <a:solidFill>
                  <a:schemeClr val="tx2">
                    <a:lumMod val="50000"/>
                  </a:schemeClr>
                </a:solidFill>
                <a:latin typeface="Catamaran Light"/>
                <a:ea typeface="Catamaran Light"/>
                <a:cs typeface="Catamaran Light"/>
                <a:sym typeface="Catamaran Light"/>
              </a:rPr>
              <a:t>Primera referencia histórica que se tiene de la fábrica.</a:t>
            </a:r>
            <a:endParaRPr sz="800" dirty="0">
              <a:solidFill>
                <a:schemeClr val="tx2">
                  <a:lumMod val="50000"/>
                </a:schemeClr>
              </a:solidFill>
              <a:latin typeface="Catamaran Light"/>
              <a:ea typeface="Catamaran Light"/>
              <a:cs typeface="Catamaran Light"/>
              <a:sym typeface="Catamaran Light"/>
            </a:endParaRPr>
          </a:p>
        </p:txBody>
      </p:sp>
      <p:sp>
        <p:nvSpPr>
          <p:cNvPr id="484" name="Google Shape;484;p47"/>
          <p:cNvSpPr txBox="1"/>
          <p:nvPr/>
        </p:nvSpPr>
        <p:spPr>
          <a:xfrm>
            <a:off x="1033164" y="3764080"/>
            <a:ext cx="1457325" cy="61778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Época Almohade</a:t>
            </a:r>
            <a:endParaRPr sz="1600" b="1" dirty="0">
              <a:solidFill>
                <a:schemeClr val="dk1"/>
              </a:solidFill>
              <a:latin typeface="Livvic"/>
              <a:ea typeface="Livvic"/>
              <a:cs typeface="Livvic"/>
              <a:sym typeface="Livvic"/>
            </a:endParaRPr>
          </a:p>
        </p:txBody>
      </p:sp>
      <p:cxnSp>
        <p:nvCxnSpPr>
          <p:cNvPr id="485" name="Google Shape;485;p47"/>
          <p:cNvCxnSpPr>
            <a:cxnSpLocks/>
          </p:cNvCxnSpPr>
          <p:nvPr/>
        </p:nvCxnSpPr>
        <p:spPr>
          <a:xfrm flipV="1">
            <a:off x="4902130" y="2710641"/>
            <a:ext cx="0" cy="1675005"/>
          </a:xfrm>
          <a:prstGeom prst="straightConnector1">
            <a:avLst/>
          </a:prstGeom>
          <a:noFill/>
          <a:ln w="19050" cap="flat" cmpd="sng">
            <a:solidFill>
              <a:schemeClr val="accent1"/>
            </a:solidFill>
            <a:prstDash val="solid"/>
            <a:round/>
            <a:headEnd type="none" w="med" len="med"/>
            <a:tailEnd type="none" w="med" len="med"/>
          </a:ln>
        </p:spPr>
      </p:cxnSp>
      <p:sp>
        <p:nvSpPr>
          <p:cNvPr id="486" name="Google Shape;486;p47"/>
          <p:cNvSpPr txBox="1"/>
          <p:nvPr/>
        </p:nvSpPr>
        <p:spPr>
          <a:xfrm>
            <a:off x="4933907" y="3893812"/>
            <a:ext cx="1962108" cy="74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bg2">
                    <a:lumMod val="75000"/>
                  </a:schemeClr>
                </a:solidFill>
                <a:latin typeface="Catamaran Light" panose="020B0604020202020204" charset="0"/>
                <a:cs typeface="Catamaran Light" panose="020B0604020202020204" charset="0"/>
              </a:rPr>
              <a:t>Durante todo el siglo XVII hubo múltiples conflictos sobre la posesión de las Reales Almonas, además la situación económica de los Medinaceli iba empeorando poco a poco, afectando indirectamente a la producción. </a:t>
            </a:r>
            <a:endParaRPr sz="800" dirty="0">
              <a:solidFill>
                <a:schemeClr val="bg2">
                  <a:lumMod val="75000"/>
                </a:schemeClr>
              </a:solidFill>
              <a:latin typeface="Catamaran Light" panose="020B0604020202020204" charset="0"/>
              <a:ea typeface="Catamaran Light"/>
              <a:cs typeface="Catamaran Light" panose="020B0604020202020204" charset="0"/>
              <a:sym typeface="Catamaran Light"/>
            </a:endParaRPr>
          </a:p>
        </p:txBody>
      </p:sp>
      <p:sp>
        <p:nvSpPr>
          <p:cNvPr id="487" name="Google Shape;487;p47"/>
          <p:cNvSpPr txBox="1"/>
          <p:nvPr/>
        </p:nvSpPr>
        <p:spPr>
          <a:xfrm>
            <a:off x="4911146" y="3341380"/>
            <a:ext cx="1851593"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dk1"/>
                </a:solidFill>
                <a:latin typeface="Livvic"/>
                <a:ea typeface="Livvic"/>
                <a:cs typeface="Livvic"/>
                <a:sym typeface="Livvic"/>
              </a:rPr>
              <a:t>Casa Ducal de los Medinaceli</a:t>
            </a:r>
            <a:endParaRPr sz="1800" b="1" dirty="0">
              <a:solidFill>
                <a:schemeClr val="dk1"/>
              </a:solidFill>
              <a:latin typeface="Livvic"/>
              <a:ea typeface="Livvic"/>
              <a:cs typeface="Livvic"/>
              <a:sym typeface="Livvic"/>
            </a:endParaRPr>
          </a:p>
        </p:txBody>
      </p:sp>
      <p:sp>
        <p:nvSpPr>
          <p:cNvPr id="4" name="Google Shape;146;p28">
            <a:extLst>
              <a:ext uri="{FF2B5EF4-FFF2-40B4-BE49-F238E27FC236}">
                <a16:creationId xmlns:a16="http://schemas.microsoft.com/office/drawing/2014/main" id="{500BFD42-C8D6-22A3-A1D9-B86DB0D12732}"/>
              </a:ext>
            </a:extLst>
          </p:cNvPr>
          <p:cNvSpPr/>
          <p:nvPr/>
        </p:nvSpPr>
        <p:spPr>
          <a:xfrm rot="-5400000" flipH="1">
            <a:off x="-2219524" y="2222226"/>
            <a:ext cx="5140800" cy="70174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152;p28">
            <a:extLst>
              <a:ext uri="{FF2B5EF4-FFF2-40B4-BE49-F238E27FC236}">
                <a16:creationId xmlns:a16="http://schemas.microsoft.com/office/drawing/2014/main" id="{BE1AE0B6-4858-33AF-C8D9-F944523ABC19}"/>
              </a:ext>
            </a:extLst>
          </p:cNvPr>
          <p:cNvSpPr txBox="1">
            <a:spLocks/>
          </p:cNvSpPr>
          <p:nvPr/>
        </p:nvSpPr>
        <p:spPr>
          <a:xfrm>
            <a:off x="-74131" y="9837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01</a:t>
            </a:r>
          </a:p>
          <a:p>
            <a:pPr algn="ctr"/>
            <a:r>
              <a:rPr lang="es" sz="500" dirty="0">
                <a:solidFill>
                  <a:schemeClr val="lt1"/>
                </a:solidFill>
                <a:latin typeface="Livvic" pitchFamily="2" charset="0"/>
              </a:rPr>
              <a:t>EL JABÓN Y SU HISTORIA </a:t>
            </a:r>
          </a:p>
        </p:txBody>
      </p:sp>
      <p:sp>
        <p:nvSpPr>
          <p:cNvPr id="6" name="Google Shape;152;p28">
            <a:extLst>
              <a:ext uri="{FF2B5EF4-FFF2-40B4-BE49-F238E27FC236}">
                <a16:creationId xmlns:a16="http://schemas.microsoft.com/office/drawing/2014/main" id="{62660569-A097-ED71-63F9-965588D48E1F}"/>
              </a:ext>
            </a:extLst>
          </p:cNvPr>
          <p:cNvSpPr txBox="1">
            <a:spLocks/>
          </p:cNvSpPr>
          <p:nvPr/>
        </p:nvSpPr>
        <p:spPr>
          <a:xfrm>
            <a:off x="-95395" y="1561521"/>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b="1" dirty="0">
                <a:solidFill>
                  <a:schemeClr val="lt1"/>
                </a:solidFill>
                <a:latin typeface="Livvic" pitchFamily="2" charset="0"/>
              </a:rPr>
              <a:t>02</a:t>
            </a:r>
          </a:p>
          <a:p>
            <a:pPr algn="ctr"/>
            <a:r>
              <a:rPr lang="es" sz="500" b="1" dirty="0">
                <a:solidFill>
                  <a:schemeClr val="lt1"/>
                </a:solidFill>
                <a:latin typeface="Livvic" pitchFamily="2" charset="0"/>
              </a:rPr>
              <a:t>LAS REALES ALMONAS DE TRIANA</a:t>
            </a:r>
          </a:p>
        </p:txBody>
      </p:sp>
      <p:sp>
        <p:nvSpPr>
          <p:cNvPr id="7" name="Google Shape;172;p29">
            <a:extLst>
              <a:ext uri="{FF2B5EF4-FFF2-40B4-BE49-F238E27FC236}">
                <a16:creationId xmlns:a16="http://schemas.microsoft.com/office/drawing/2014/main" id="{B610FE59-F66B-4159-CC3E-E812C3515679}"/>
              </a:ext>
            </a:extLst>
          </p:cNvPr>
          <p:cNvSpPr/>
          <p:nvPr/>
        </p:nvSpPr>
        <p:spPr>
          <a:xfrm flipV="1">
            <a:off x="-6187" y="1552799"/>
            <a:ext cx="791110" cy="5778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2;p28">
            <a:extLst>
              <a:ext uri="{FF2B5EF4-FFF2-40B4-BE49-F238E27FC236}">
                <a16:creationId xmlns:a16="http://schemas.microsoft.com/office/drawing/2014/main" id="{35E0E492-E2BF-FCA9-CD94-C44B977C100A}"/>
              </a:ext>
            </a:extLst>
          </p:cNvPr>
          <p:cNvSpPr txBox="1">
            <a:spLocks/>
          </p:cNvSpPr>
          <p:nvPr/>
        </p:nvSpPr>
        <p:spPr>
          <a:xfrm>
            <a:off x="-52869" y="2123442"/>
            <a:ext cx="754619"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03</a:t>
            </a:r>
          </a:p>
          <a:p>
            <a:pPr algn="ctr"/>
            <a:r>
              <a:rPr lang="es" sz="500" dirty="0">
                <a:solidFill>
                  <a:schemeClr val="lt1"/>
                </a:solidFill>
                <a:latin typeface="Livvic" pitchFamily="2" charset="0"/>
              </a:rPr>
              <a:t>INFORMACIÓN ESTRUCTURAL Y ARQUITECTÓNICA</a:t>
            </a:r>
          </a:p>
        </p:txBody>
      </p:sp>
      <p:sp>
        <p:nvSpPr>
          <p:cNvPr id="9" name="Google Shape;152;p28">
            <a:extLst>
              <a:ext uri="{FF2B5EF4-FFF2-40B4-BE49-F238E27FC236}">
                <a16:creationId xmlns:a16="http://schemas.microsoft.com/office/drawing/2014/main" id="{9333D8E9-40C8-7D1C-0F12-6841CF3B710A}"/>
              </a:ext>
            </a:extLst>
          </p:cNvPr>
          <p:cNvSpPr txBox="1">
            <a:spLocks/>
          </p:cNvSpPr>
          <p:nvPr/>
        </p:nvSpPr>
        <p:spPr>
          <a:xfrm>
            <a:off x="-100567" y="2701242"/>
            <a:ext cx="850013" cy="577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 dirty="0">
                <a:solidFill>
                  <a:schemeClr val="lt1"/>
                </a:solidFill>
                <a:latin typeface="Livvic" pitchFamily="2" charset="0"/>
              </a:rPr>
              <a:t>04</a:t>
            </a:r>
          </a:p>
          <a:p>
            <a:pPr algn="ctr"/>
            <a:r>
              <a:rPr lang="es" sz="500" dirty="0">
                <a:solidFill>
                  <a:schemeClr val="lt1"/>
                </a:solidFill>
                <a:latin typeface="Livvic" pitchFamily="2" charset="0"/>
              </a:rPr>
              <a:t>RECONSTRUCCIÓN VIRTUAL</a:t>
            </a:r>
          </a:p>
        </p:txBody>
      </p:sp>
      <p:sp>
        <p:nvSpPr>
          <p:cNvPr id="10" name="CuadroTexto 9">
            <a:extLst>
              <a:ext uri="{FF2B5EF4-FFF2-40B4-BE49-F238E27FC236}">
                <a16:creationId xmlns:a16="http://schemas.microsoft.com/office/drawing/2014/main" id="{EFB92FD6-C424-ED6E-430A-6F95F5984A4A}"/>
              </a:ext>
            </a:extLst>
          </p:cNvPr>
          <p:cNvSpPr txBox="1"/>
          <p:nvPr/>
        </p:nvSpPr>
        <p:spPr>
          <a:xfrm>
            <a:off x="553050" y="73365"/>
            <a:ext cx="4166525" cy="523220"/>
          </a:xfrm>
          <a:prstGeom prst="rect">
            <a:avLst/>
          </a:prstGeom>
          <a:noFill/>
        </p:spPr>
        <p:txBody>
          <a:bodyPr wrap="none" rtlCol="0">
            <a:spAutoFit/>
          </a:bodyPr>
          <a:lstStyle/>
          <a:p>
            <a:r>
              <a:rPr lang="es-ES" sz="2800" b="1" dirty="0">
                <a:solidFill>
                  <a:schemeClr val="accent1"/>
                </a:solidFill>
                <a:latin typeface="Livvic" pitchFamily="2" charset="0"/>
              </a:rPr>
              <a:t>CONTEXTO HISTÓRICO</a:t>
            </a:r>
          </a:p>
        </p:txBody>
      </p:sp>
      <p:cxnSp>
        <p:nvCxnSpPr>
          <p:cNvPr id="11" name="Google Shape;476;p47">
            <a:extLst>
              <a:ext uri="{FF2B5EF4-FFF2-40B4-BE49-F238E27FC236}">
                <a16:creationId xmlns:a16="http://schemas.microsoft.com/office/drawing/2014/main" id="{D79FB665-7166-5B34-91B7-F9F4F5FAFA32}"/>
              </a:ext>
            </a:extLst>
          </p:cNvPr>
          <p:cNvCxnSpPr>
            <a:cxnSpLocks/>
          </p:cNvCxnSpPr>
          <p:nvPr/>
        </p:nvCxnSpPr>
        <p:spPr>
          <a:xfrm>
            <a:off x="5049672" y="2788469"/>
            <a:ext cx="1018074" cy="0"/>
          </a:xfrm>
          <a:prstGeom prst="straightConnector1">
            <a:avLst/>
          </a:prstGeom>
          <a:noFill/>
          <a:ln w="19050" cap="flat" cmpd="sng">
            <a:solidFill>
              <a:schemeClr val="dk1"/>
            </a:solidFill>
            <a:prstDash val="solid"/>
            <a:round/>
            <a:headEnd type="none" w="med" len="med"/>
            <a:tailEnd type="none" w="med" len="med"/>
          </a:ln>
        </p:spPr>
      </p:cxnSp>
      <p:sp>
        <p:nvSpPr>
          <p:cNvPr id="23" name="Google Shape;470;p47">
            <a:extLst>
              <a:ext uri="{FF2B5EF4-FFF2-40B4-BE49-F238E27FC236}">
                <a16:creationId xmlns:a16="http://schemas.microsoft.com/office/drawing/2014/main" id="{0D2D0097-48BA-6F14-7D28-BCCC54291D55}"/>
              </a:ext>
            </a:extLst>
          </p:cNvPr>
          <p:cNvSpPr/>
          <p:nvPr/>
        </p:nvSpPr>
        <p:spPr>
          <a:xfrm>
            <a:off x="4791245" y="266392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457;p47">
            <a:extLst>
              <a:ext uri="{FF2B5EF4-FFF2-40B4-BE49-F238E27FC236}">
                <a16:creationId xmlns:a16="http://schemas.microsoft.com/office/drawing/2014/main" id="{35C50C4F-DB78-3C68-415F-30D36DDE4662}"/>
              </a:ext>
            </a:extLst>
          </p:cNvPr>
          <p:cNvSpPr/>
          <p:nvPr/>
        </p:nvSpPr>
        <p:spPr>
          <a:xfrm>
            <a:off x="3878400" y="621287"/>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463;p47">
            <a:extLst>
              <a:ext uri="{FF2B5EF4-FFF2-40B4-BE49-F238E27FC236}">
                <a16:creationId xmlns:a16="http://schemas.microsoft.com/office/drawing/2014/main" id="{9E2891FD-5D71-3679-2BF8-FB7CC0764B03}"/>
              </a:ext>
            </a:extLst>
          </p:cNvPr>
          <p:cNvCxnSpPr/>
          <p:nvPr/>
        </p:nvCxnSpPr>
        <p:spPr>
          <a:xfrm rot="10800000">
            <a:off x="3970500" y="621287"/>
            <a:ext cx="0" cy="2095500"/>
          </a:xfrm>
          <a:prstGeom prst="straightConnector1">
            <a:avLst/>
          </a:prstGeom>
          <a:noFill/>
          <a:ln w="19050" cap="flat" cmpd="sng">
            <a:solidFill>
              <a:schemeClr val="accent1"/>
            </a:solidFill>
            <a:prstDash val="solid"/>
            <a:round/>
            <a:headEnd type="none" w="med" len="med"/>
            <a:tailEnd type="none" w="med" len="med"/>
          </a:ln>
        </p:spPr>
      </p:cxnSp>
      <p:sp>
        <p:nvSpPr>
          <p:cNvPr id="28" name="Google Shape;477;p47">
            <a:extLst>
              <a:ext uri="{FF2B5EF4-FFF2-40B4-BE49-F238E27FC236}">
                <a16:creationId xmlns:a16="http://schemas.microsoft.com/office/drawing/2014/main" id="{9F282F1E-907A-97CD-9D2C-A2D3A263952B}"/>
              </a:ext>
            </a:extLst>
          </p:cNvPr>
          <p:cNvSpPr txBox="1"/>
          <p:nvPr/>
        </p:nvSpPr>
        <p:spPr>
          <a:xfrm>
            <a:off x="3981554" y="1025764"/>
            <a:ext cx="2028932" cy="91543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800" dirty="0">
                <a:solidFill>
                  <a:schemeClr val="dk1"/>
                </a:solidFill>
                <a:latin typeface="Catamaran Light" panose="020B0604020202020204" charset="0"/>
                <a:ea typeface="Catamaran Light"/>
                <a:cs typeface="Catamaran Light" panose="020B0604020202020204" charset="0"/>
                <a:sym typeface="Catamaran Light"/>
              </a:rPr>
              <a:t>Gracias a la habilidad comercial de Catalina Ribera, se convirtieron en los sólidos dueños del monopolio, este la pasaría en herencia a sus dos hijos, estos años después arrendarían la jabonería a los Welser, dando inicio a la época de mayor explendor de la industria jabonera.</a:t>
            </a:r>
          </a:p>
          <a:p>
            <a:pPr marL="0" lvl="0" indent="0" algn="l" rtl="0">
              <a:lnSpc>
                <a:spcPct val="100000"/>
              </a:lnSpc>
              <a:spcBef>
                <a:spcPts val="0"/>
              </a:spcBef>
              <a:spcAft>
                <a:spcPts val="0"/>
              </a:spcAft>
              <a:buNone/>
            </a:pPr>
            <a:r>
              <a:rPr lang="es" sz="800" b="1" dirty="0">
                <a:solidFill>
                  <a:schemeClr val="dk1"/>
                </a:solidFill>
                <a:latin typeface="Catamaran Light" panose="020B0604020202020204" charset="0"/>
                <a:ea typeface="Livvic"/>
                <a:cs typeface="Catamaran Light" panose="020B0604020202020204" charset="0"/>
                <a:sym typeface="Livvic"/>
              </a:rPr>
              <a:t>WELSER</a:t>
            </a:r>
            <a:endParaRPr sz="800" dirty="0">
              <a:solidFill>
                <a:schemeClr val="dk1"/>
              </a:solidFill>
              <a:latin typeface="Catamaran Light" panose="020B0604020202020204" charset="0"/>
              <a:ea typeface="Catamaran Light"/>
              <a:cs typeface="Catamaran Light" panose="020B0604020202020204" charset="0"/>
              <a:sym typeface="Catamaran Light"/>
            </a:endParaRPr>
          </a:p>
        </p:txBody>
      </p:sp>
      <p:sp>
        <p:nvSpPr>
          <p:cNvPr id="29" name="Google Shape;478;p47">
            <a:extLst>
              <a:ext uri="{FF2B5EF4-FFF2-40B4-BE49-F238E27FC236}">
                <a16:creationId xmlns:a16="http://schemas.microsoft.com/office/drawing/2014/main" id="{DE99E8F7-3170-0867-43E6-948E549AE53D}"/>
              </a:ext>
            </a:extLst>
          </p:cNvPr>
          <p:cNvSpPr txBox="1"/>
          <p:nvPr/>
        </p:nvSpPr>
        <p:spPr>
          <a:xfrm>
            <a:off x="3953168" y="525252"/>
            <a:ext cx="1751483" cy="5232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Familia Enríquez Ribera</a:t>
            </a:r>
            <a:endParaRPr sz="1600" b="1" dirty="0">
              <a:solidFill>
                <a:schemeClr val="dk1"/>
              </a:solidFill>
              <a:latin typeface="Livvic"/>
              <a:ea typeface="Livvic"/>
              <a:cs typeface="Livvic"/>
              <a:sym typeface="Livvic"/>
            </a:endParaRPr>
          </a:p>
        </p:txBody>
      </p:sp>
      <p:sp>
        <p:nvSpPr>
          <p:cNvPr id="448" name="Google Shape;457;p47">
            <a:extLst>
              <a:ext uri="{FF2B5EF4-FFF2-40B4-BE49-F238E27FC236}">
                <a16:creationId xmlns:a16="http://schemas.microsoft.com/office/drawing/2014/main" id="{68207068-00BA-425C-80CF-CEB4FC70E9E0}"/>
              </a:ext>
            </a:extLst>
          </p:cNvPr>
          <p:cNvSpPr/>
          <p:nvPr/>
        </p:nvSpPr>
        <p:spPr>
          <a:xfrm>
            <a:off x="6148793" y="891992"/>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78;p47">
            <a:extLst>
              <a:ext uri="{FF2B5EF4-FFF2-40B4-BE49-F238E27FC236}">
                <a16:creationId xmlns:a16="http://schemas.microsoft.com/office/drawing/2014/main" id="{7336FB9C-88D4-51AF-5904-CCBAFA9C6060}"/>
              </a:ext>
            </a:extLst>
          </p:cNvPr>
          <p:cNvSpPr txBox="1"/>
          <p:nvPr/>
        </p:nvSpPr>
        <p:spPr>
          <a:xfrm>
            <a:off x="6223561" y="795957"/>
            <a:ext cx="1751483" cy="79060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b="1" dirty="0">
                <a:solidFill>
                  <a:schemeClr val="dk1"/>
                </a:solidFill>
                <a:latin typeface="Livvic"/>
                <a:ea typeface="Livvic"/>
                <a:cs typeface="Livvic"/>
                <a:sym typeface="Livvic"/>
              </a:rPr>
              <a:t>Ley de abolición de los monopolios</a:t>
            </a:r>
            <a:endParaRPr b="1" dirty="0">
              <a:solidFill>
                <a:schemeClr val="dk1"/>
              </a:solidFill>
              <a:latin typeface="Livvic"/>
              <a:ea typeface="Livvic"/>
              <a:cs typeface="Livvic"/>
              <a:sym typeface="Livvic"/>
            </a:endParaRPr>
          </a:p>
        </p:txBody>
      </p:sp>
      <p:sp>
        <p:nvSpPr>
          <p:cNvPr id="450" name="Google Shape;477;p47">
            <a:extLst>
              <a:ext uri="{FF2B5EF4-FFF2-40B4-BE49-F238E27FC236}">
                <a16:creationId xmlns:a16="http://schemas.microsoft.com/office/drawing/2014/main" id="{BFFDB8D0-A352-9D14-35AE-D534083F7620}"/>
              </a:ext>
            </a:extLst>
          </p:cNvPr>
          <p:cNvSpPr txBox="1"/>
          <p:nvPr/>
        </p:nvSpPr>
        <p:spPr>
          <a:xfrm>
            <a:off x="6251947" y="1296469"/>
            <a:ext cx="2028932" cy="110882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800" dirty="0">
                <a:solidFill>
                  <a:schemeClr val="dk1"/>
                </a:solidFill>
                <a:latin typeface="Catamaran Light"/>
                <a:ea typeface="Catamaran Light"/>
                <a:cs typeface="Catamaran Light"/>
                <a:sym typeface="Catamaran Light"/>
              </a:rPr>
              <a:t>Se aprobó en 1811, en las cortes de Cádiz.</a:t>
            </a:r>
          </a:p>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Provocó el fin de la industria jabonera en Triana, ya que los arrendatarios habían abandonado el negocio y el duque se encontraba con el grave problema de no disponer ni siquiera de operarios, ya que estos se habían ido con los franceses porque ganaban más dinero en las fábricas de Marsella.</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453" name="Google Shape;459;p47">
            <a:extLst>
              <a:ext uri="{FF2B5EF4-FFF2-40B4-BE49-F238E27FC236}">
                <a16:creationId xmlns:a16="http://schemas.microsoft.com/office/drawing/2014/main" id="{34FF4EC1-85E8-2F65-F429-EA660ADB32B5}"/>
              </a:ext>
            </a:extLst>
          </p:cNvPr>
          <p:cNvSpPr/>
          <p:nvPr/>
        </p:nvSpPr>
        <p:spPr>
          <a:xfrm>
            <a:off x="7076233" y="3136756"/>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80;p47">
            <a:extLst>
              <a:ext uri="{FF2B5EF4-FFF2-40B4-BE49-F238E27FC236}">
                <a16:creationId xmlns:a16="http://schemas.microsoft.com/office/drawing/2014/main" id="{66F5EF63-C472-8165-E15E-CFF0002A26D2}"/>
              </a:ext>
            </a:extLst>
          </p:cNvPr>
          <p:cNvSpPr txBox="1"/>
          <p:nvPr/>
        </p:nvSpPr>
        <p:spPr>
          <a:xfrm>
            <a:off x="7216312" y="3506596"/>
            <a:ext cx="1851600" cy="9649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El duque de Medinaceli puso en venta las fábricas al mejor postor.</a:t>
            </a:r>
          </a:p>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ea typeface="Catamaran Light"/>
                <a:cs typeface="Catamaran Light" panose="020B0604020202020204" charset="0"/>
                <a:sym typeface="Catamaran Light"/>
              </a:rPr>
              <a:t>Y finalmente, </a:t>
            </a:r>
            <a:r>
              <a:rPr lang="es-ES" sz="800" dirty="0">
                <a:solidFill>
                  <a:schemeClr val="tx2">
                    <a:lumMod val="50000"/>
                  </a:schemeClr>
                </a:solidFill>
                <a:latin typeface="Catamaran Light" panose="020B0604020202020204" charset="0"/>
                <a:cs typeface="Catamaran Light" panose="020B0604020202020204" charset="0"/>
              </a:rPr>
              <a:t>el 31 de diciembre de 1845 son vendidas a Don Juan Bautista </a:t>
            </a:r>
            <a:r>
              <a:rPr lang="es-ES" sz="800" dirty="0" err="1">
                <a:solidFill>
                  <a:schemeClr val="tx2">
                    <a:lumMod val="50000"/>
                  </a:schemeClr>
                </a:solidFill>
                <a:latin typeface="Catamaran Light" panose="020B0604020202020204" charset="0"/>
                <a:cs typeface="Catamaran Light" panose="020B0604020202020204" charset="0"/>
              </a:rPr>
              <a:t>Conardi</a:t>
            </a:r>
            <a:r>
              <a:rPr lang="es-ES" sz="800" dirty="0">
                <a:solidFill>
                  <a:schemeClr val="tx2">
                    <a:lumMod val="50000"/>
                  </a:schemeClr>
                </a:solidFill>
                <a:latin typeface="Catamaran Light" panose="020B0604020202020204" charset="0"/>
                <a:cs typeface="Catamaran Light" panose="020B0604020202020204" charset="0"/>
              </a:rPr>
              <a:t>.</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455" name="Google Shape;481;p47">
            <a:extLst>
              <a:ext uri="{FF2B5EF4-FFF2-40B4-BE49-F238E27FC236}">
                <a16:creationId xmlns:a16="http://schemas.microsoft.com/office/drawing/2014/main" id="{F73C6B41-FFFD-D6F9-486B-9195204A9DB9}"/>
              </a:ext>
            </a:extLst>
          </p:cNvPr>
          <p:cNvSpPr txBox="1"/>
          <p:nvPr/>
        </p:nvSpPr>
        <p:spPr>
          <a:xfrm>
            <a:off x="7176974" y="3020830"/>
            <a:ext cx="1722920" cy="6410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b="1" dirty="0">
                <a:solidFill>
                  <a:schemeClr val="dk1"/>
                </a:solidFill>
                <a:latin typeface="Livvic"/>
                <a:ea typeface="Livvic"/>
                <a:cs typeface="Livvic"/>
                <a:sym typeface="Livvic"/>
              </a:rPr>
              <a:t>Venta de las Reales Almonas</a:t>
            </a:r>
            <a:endParaRPr b="1" dirty="0">
              <a:solidFill>
                <a:schemeClr val="dk1"/>
              </a:solidFill>
              <a:latin typeface="Livvic"/>
              <a:ea typeface="Livvic"/>
              <a:cs typeface="Livvic"/>
              <a:sym typeface="Livvic"/>
            </a:endParaRPr>
          </a:p>
        </p:txBody>
      </p:sp>
      <p:sp>
        <p:nvSpPr>
          <p:cNvPr id="489" name="Google Shape;469;p47">
            <a:extLst>
              <a:ext uri="{FF2B5EF4-FFF2-40B4-BE49-F238E27FC236}">
                <a16:creationId xmlns:a16="http://schemas.microsoft.com/office/drawing/2014/main" id="{8552D38A-C12C-FDE9-B00C-046F5D24C747}"/>
              </a:ext>
            </a:extLst>
          </p:cNvPr>
          <p:cNvSpPr/>
          <p:nvPr/>
        </p:nvSpPr>
        <p:spPr>
          <a:xfrm>
            <a:off x="7065824" y="2688900"/>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90" name="Google Shape;479;p47">
            <a:extLst>
              <a:ext uri="{FF2B5EF4-FFF2-40B4-BE49-F238E27FC236}">
                <a16:creationId xmlns:a16="http://schemas.microsoft.com/office/drawing/2014/main" id="{863A93EE-9E29-8769-850E-5888AE98418B}"/>
              </a:ext>
            </a:extLst>
          </p:cNvPr>
          <p:cNvCxnSpPr>
            <a:cxnSpLocks/>
          </p:cNvCxnSpPr>
          <p:nvPr/>
        </p:nvCxnSpPr>
        <p:spPr>
          <a:xfrm flipV="1">
            <a:off x="7176974" y="2825769"/>
            <a:ext cx="0" cy="1265287"/>
          </a:xfrm>
          <a:prstGeom prst="straightConnector1">
            <a:avLst/>
          </a:prstGeom>
          <a:noFill/>
          <a:ln w="19050" cap="flat" cmpd="sng">
            <a:solidFill>
              <a:schemeClr val="accent1"/>
            </a:solidFill>
            <a:prstDash val="solid"/>
            <a:round/>
            <a:headEnd type="none" w="med" len="med"/>
            <a:tailEnd type="none" w="med" len="med"/>
          </a:ln>
        </p:spPr>
      </p:cxnSp>
      <p:cxnSp>
        <p:nvCxnSpPr>
          <p:cNvPr id="491" name="Google Shape;476;p47">
            <a:extLst>
              <a:ext uri="{FF2B5EF4-FFF2-40B4-BE49-F238E27FC236}">
                <a16:creationId xmlns:a16="http://schemas.microsoft.com/office/drawing/2014/main" id="{74901096-4F64-FCCB-AE4E-C9C6F111E005}"/>
              </a:ext>
            </a:extLst>
          </p:cNvPr>
          <p:cNvCxnSpPr>
            <a:cxnSpLocks/>
          </p:cNvCxnSpPr>
          <p:nvPr/>
        </p:nvCxnSpPr>
        <p:spPr>
          <a:xfrm>
            <a:off x="6501293" y="2777972"/>
            <a:ext cx="394722" cy="0"/>
          </a:xfrm>
          <a:prstGeom prst="straightConnector1">
            <a:avLst/>
          </a:prstGeom>
          <a:noFill/>
          <a:ln w="19050" cap="flat" cmpd="sng">
            <a:solidFill>
              <a:schemeClr val="dk1"/>
            </a:solidFill>
            <a:prstDash val="solid"/>
            <a:round/>
            <a:headEnd type="none" w="med" len="med"/>
            <a:tailEnd type="none" w="med" len="med"/>
          </a:ln>
        </p:spPr>
      </p:cxnSp>
      <p:cxnSp>
        <p:nvCxnSpPr>
          <p:cNvPr id="463" name="Google Shape;463;p47"/>
          <p:cNvCxnSpPr>
            <a:cxnSpLocks/>
          </p:cNvCxnSpPr>
          <p:nvPr/>
        </p:nvCxnSpPr>
        <p:spPr>
          <a:xfrm flipV="1">
            <a:off x="6258225" y="891992"/>
            <a:ext cx="0" cy="1790925"/>
          </a:xfrm>
          <a:prstGeom prst="straightConnector1">
            <a:avLst/>
          </a:prstGeom>
          <a:noFill/>
          <a:ln w="19050" cap="flat" cmpd="sng">
            <a:solidFill>
              <a:schemeClr val="accent1"/>
            </a:solidFill>
            <a:prstDash val="solid"/>
            <a:round/>
            <a:headEnd type="none" w="med" len="med"/>
            <a:tailEnd type="none" w="med" len="med"/>
          </a:ln>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1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250"/>
                                  </p:stCondLst>
                                  <p:childTnLst>
                                    <p:set>
                                      <p:cBhvr>
                                        <p:cTn id="30" dur="1" fill="hold">
                                          <p:stCondLst>
                                            <p:cond delay="0"/>
                                          </p:stCondLst>
                                        </p:cTn>
                                        <p:tgtEl>
                                          <p:spTgt spid="491"/>
                                        </p:tgtEl>
                                        <p:attrNameLst>
                                          <p:attrName>style.visibility</p:attrName>
                                        </p:attrNameLst>
                                      </p:cBhvr>
                                      <p:to>
                                        <p:strVal val="visible"/>
                                      </p:to>
                                    </p:set>
                                    <p:anim calcmode="lin" valueType="num">
                                      <p:cBhvr>
                                        <p:cTn id="31" dur="500" fill="hold"/>
                                        <p:tgtEl>
                                          <p:spTgt spid="491"/>
                                        </p:tgtEl>
                                        <p:attrNameLst>
                                          <p:attrName>ppt_w</p:attrName>
                                        </p:attrNameLst>
                                      </p:cBhvr>
                                      <p:tavLst>
                                        <p:tav tm="0">
                                          <p:val>
                                            <p:fltVal val="0"/>
                                          </p:val>
                                        </p:tav>
                                        <p:tav tm="100000">
                                          <p:val>
                                            <p:strVal val="#ppt_w"/>
                                          </p:val>
                                        </p:tav>
                                      </p:tavLst>
                                    </p:anim>
                                    <p:anim calcmode="lin" valueType="num">
                                      <p:cBhvr>
                                        <p:cTn id="32" dur="500" fill="hold"/>
                                        <p:tgtEl>
                                          <p:spTgt spid="491"/>
                                        </p:tgtEl>
                                        <p:attrNameLst>
                                          <p:attrName>ppt_h</p:attrName>
                                        </p:attrNameLst>
                                      </p:cBhvr>
                                      <p:tavLst>
                                        <p:tav tm="0">
                                          <p:val>
                                            <p:fltVal val="0"/>
                                          </p:val>
                                        </p:tav>
                                        <p:tav tm="100000">
                                          <p:val>
                                            <p:strVal val="#ppt_h"/>
                                          </p:val>
                                        </p:tav>
                                      </p:tavLst>
                                    </p:anim>
                                    <p:animEffect transition="in" filter="fade">
                                      <p:cBhvr>
                                        <p:cTn id="33" dur="500"/>
                                        <p:tgtEl>
                                          <p:spTgt spid="491"/>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489"/>
                                        </p:tgtEl>
                                        <p:attrNameLst>
                                          <p:attrName>style.visibility</p:attrName>
                                        </p:attrNameLst>
                                      </p:cBhvr>
                                      <p:to>
                                        <p:strVal val="visible"/>
                                      </p:to>
                                    </p:set>
                                    <p:anim calcmode="lin" valueType="num">
                                      <p:cBhvr>
                                        <p:cTn id="36" dur="500" fill="hold"/>
                                        <p:tgtEl>
                                          <p:spTgt spid="489"/>
                                        </p:tgtEl>
                                        <p:attrNameLst>
                                          <p:attrName>ppt_w</p:attrName>
                                        </p:attrNameLst>
                                      </p:cBhvr>
                                      <p:tavLst>
                                        <p:tav tm="0">
                                          <p:val>
                                            <p:fltVal val="0"/>
                                          </p:val>
                                        </p:tav>
                                        <p:tav tm="100000">
                                          <p:val>
                                            <p:strVal val="#ppt_w"/>
                                          </p:val>
                                        </p:tav>
                                      </p:tavLst>
                                    </p:anim>
                                    <p:anim calcmode="lin" valueType="num">
                                      <p:cBhvr>
                                        <p:cTn id="37" dur="500" fill="hold"/>
                                        <p:tgtEl>
                                          <p:spTgt spid="489"/>
                                        </p:tgtEl>
                                        <p:attrNameLst>
                                          <p:attrName>ppt_h</p:attrName>
                                        </p:attrNameLst>
                                      </p:cBhvr>
                                      <p:tavLst>
                                        <p:tav tm="0">
                                          <p:val>
                                            <p:fltVal val="0"/>
                                          </p:val>
                                        </p:tav>
                                        <p:tav tm="100000">
                                          <p:val>
                                            <p:strVal val="#ppt_h"/>
                                          </p:val>
                                        </p:tav>
                                      </p:tavLst>
                                    </p:anim>
                                    <p:animEffect transition="in" filter="fade">
                                      <p:cBhvr>
                                        <p:cTn id="38" dur="500"/>
                                        <p:tgtEl>
                                          <p:spTgt spid="489"/>
                                        </p:tgtEl>
                                      </p:cBhvr>
                                    </p:animEffect>
                                  </p:childTnLst>
                                </p:cTn>
                              </p:par>
                              <p:par>
                                <p:cTn id="39" presetID="53" presetClass="entr" presetSubtype="16" fill="hold" nodeType="withEffect">
                                  <p:stCondLst>
                                    <p:cond delay="250"/>
                                  </p:stCondLst>
                                  <p:childTnLst>
                                    <p:set>
                                      <p:cBhvr>
                                        <p:cTn id="40" dur="1" fill="hold">
                                          <p:stCondLst>
                                            <p:cond delay="0"/>
                                          </p:stCondLst>
                                        </p:cTn>
                                        <p:tgtEl>
                                          <p:spTgt spid="467"/>
                                        </p:tgtEl>
                                        <p:attrNameLst>
                                          <p:attrName>style.visibility</p:attrName>
                                        </p:attrNameLst>
                                      </p:cBhvr>
                                      <p:to>
                                        <p:strVal val="visible"/>
                                      </p:to>
                                    </p:set>
                                    <p:anim calcmode="lin" valueType="num">
                                      <p:cBhvr>
                                        <p:cTn id="41" dur="500" fill="hold"/>
                                        <p:tgtEl>
                                          <p:spTgt spid="467"/>
                                        </p:tgtEl>
                                        <p:attrNameLst>
                                          <p:attrName>ppt_w</p:attrName>
                                        </p:attrNameLst>
                                      </p:cBhvr>
                                      <p:tavLst>
                                        <p:tav tm="0">
                                          <p:val>
                                            <p:fltVal val="0"/>
                                          </p:val>
                                        </p:tav>
                                        <p:tav tm="100000">
                                          <p:val>
                                            <p:strVal val="#ppt_w"/>
                                          </p:val>
                                        </p:tav>
                                      </p:tavLst>
                                    </p:anim>
                                    <p:anim calcmode="lin" valueType="num">
                                      <p:cBhvr>
                                        <p:cTn id="42" dur="500" fill="hold"/>
                                        <p:tgtEl>
                                          <p:spTgt spid="467"/>
                                        </p:tgtEl>
                                        <p:attrNameLst>
                                          <p:attrName>ppt_h</p:attrName>
                                        </p:attrNameLst>
                                      </p:cBhvr>
                                      <p:tavLst>
                                        <p:tav tm="0">
                                          <p:val>
                                            <p:fltVal val="0"/>
                                          </p:val>
                                        </p:tav>
                                        <p:tav tm="100000">
                                          <p:val>
                                            <p:strVal val="#ppt_h"/>
                                          </p:val>
                                        </p:tav>
                                      </p:tavLst>
                                    </p:anim>
                                    <p:animEffect transition="in" filter="fade">
                                      <p:cBhvr>
                                        <p:cTn id="43" dur="500"/>
                                        <p:tgtEl>
                                          <p:spTgt spid="467"/>
                                        </p:tgtEl>
                                      </p:cBhvr>
                                    </p:animEffect>
                                  </p:childTnLst>
                                </p:cTn>
                              </p:par>
                              <p:par>
                                <p:cTn id="44" presetID="53" presetClass="entr" presetSubtype="16" fill="hold" grpId="0" nodeType="withEffect">
                                  <p:stCondLst>
                                    <p:cond delay="25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par>
                                <p:cTn id="49" presetID="53" presetClass="entr" presetSubtype="16" fill="hold" nodeType="withEffect">
                                  <p:stCondLst>
                                    <p:cond delay="25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8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8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8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6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6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58"/>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65"/>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6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8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480"/>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7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59"/>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26"/>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2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87"/>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486"/>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48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46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48"/>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451"/>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450"/>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63"/>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455"/>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454"/>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453"/>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 grpId="0" animBg="1"/>
      <p:bldP spid="459" grpId="0" animBg="1"/>
      <p:bldP spid="460" grpId="0" animBg="1"/>
      <p:bldP spid="461" grpId="0" animBg="1"/>
      <p:bldP spid="465" grpId="0"/>
      <p:bldP spid="466" grpId="0"/>
      <p:bldP spid="480" grpId="0"/>
      <p:bldP spid="481" grpId="0"/>
      <p:bldP spid="483" grpId="0"/>
      <p:bldP spid="484" grpId="0"/>
      <p:bldP spid="486" grpId="0"/>
      <p:bldP spid="487" grpId="0"/>
      <p:bldP spid="4" grpId="0" animBg="1"/>
      <p:bldP spid="5" grpId="0"/>
      <p:bldP spid="6" grpId="0"/>
      <p:bldP spid="7" grpId="0" animBg="1"/>
      <p:bldP spid="8" grpId="0"/>
      <p:bldP spid="9" grpId="0"/>
      <p:bldP spid="10" grpId="0"/>
      <p:bldP spid="23" grpId="0" animBg="1"/>
      <p:bldP spid="26" grpId="0" animBg="1"/>
      <p:bldP spid="28" grpId="0"/>
      <p:bldP spid="29" grpId="0"/>
      <p:bldP spid="448" grpId="0" animBg="1"/>
      <p:bldP spid="451" grpId="0"/>
      <p:bldP spid="450" grpId="0"/>
      <p:bldP spid="453" grpId="0" animBg="1"/>
      <p:bldP spid="454" grpId="0"/>
      <p:bldP spid="455" grpId="0"/>
      <p:bldP spid="4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9" name="Google Shape;139;p27"/>
          <p:cNvSpPr/>
          <p:nvPr/>
        </p:nvSpPr>
        <p:spPr>
          <a:xfrm rot="-5400000" flipH="1">
            <a:off x="2058733" y="2513271"/>
            <a:ext cx="571500" cy="468895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7"/>
          <p:cNvSpPr txBox="1">
            <a:spLocks noGrp="1"/>
          </p:cNvSpPr>
          <p:nvPr>
            <p:ph type="ctrTitle"/>
          </p:nvPr>
        </p:nvSpPr>
        <p:spPr>
          <a:xfrm>
            <a:off x="-127651" y="4736970"/>
            <a:ext cx="4816613"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bg1"/>
                </a:solidFill>
              </a:rPr>
              <a:t>Cómo se fabricaba el jabón</a:t>
            </a:r>
            <a:endParaRPr dirty="0">
              <a:solidFill>
                <a:schemeClr val="bg1"/>
              </a:solidFill>
            </a:endParaRPr>
          </a:p>
        </p:txBody>
      </p:sp>
      <p:sp>
        <p:nvSpPr>
          <p:cNvPr id="138" name="Google Shape;138;p27"/>
          <p:cNvSpPr/>
          <p:nvPr/>
        </p:nvSpPr>
        <p:spPr>
          <a:xfrm rot="-5400000" flipH="1">
            <a:off x="8606024" y="-124005"/>
            <a:ext cx="413967" cy="6619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uadroTexto 1">
            <a:extLst>
              <a:ext uri="{FF2B5EF4-FFF2-40B4-BE49-F238E27FC236}">
                <a16:creationId xmlns:a16="http://schemas.microsoft.com/office/drawing/2014/main" id="{580D6669-1DF6-A6D3-7341-486D2823FCF3}"/>
              </a:ext>
            </a:extLst>
          </p:cNvPr>
          <p:cNvSpPr txBox="1"/>
          <p:nvPr/>
        </p:nvSpPr>
        <p:spPr>
          <a:xfrm>
            <a:off x="720424" y="785217"/>
            <a:ext cx="3631103" cy="1323439"/>
          </a:xfrm>
          <a:prstGeom prst="rect">
            <a:avLst/>
          </a:prstGeom>
          <a:noFill/>
        </p:spPr>
        <p:txBody>
          <a:bodyPr wrap="square" rtlCol="0">
            <a:spAutoFit/>
          </a:bodyPr>
          <a:lstStyle/>
          <a:p>
            <a:pPr algn="just"/>
            <a:r>
              <a:rPr lang="es-ES" sz="1000" dirty="0">
                <a:latin typeface="Catamaran Light" panose="020B0604020202020204" charset="0"/>
                <a:cs typeface="Catamaran Light" panose="020B0604020202020204" charset="0"/>
              </a:rPr>
              <a:t>Como ya se sabe, para fabricar jabón son imprescindibles dos elementos, una sustancia grasa y otra alcalina. Lo que hacía que el jabón hecho en las Reales Almonas tuviera una calidad insuperable era la riqueza de sus ingredientes. Las materias primas usadas para la elaboración del jabón era el aceite de oliva y el llamado mazacote o </a:t>
            </a:r>
            <a:r>
              <a:rPr lang="es-ES" sz="1000" dirty="0" err="1">
                <a:latin typeface="Catamaran Light" panose="020B0604020202020204" charset="0"/>
                <a:cs typeface="Catamaran Light" panose="020B0604020202020204" charset="0"/>
              </a:rPr>
              <a:t>barilla</a:t>
            </a:r>
            <a:r>
              <a:rPr lang="es-ES" sz="1000" dirty="0">
                <a:latin typeface="Catamaran Light" panose="020B0604020202020204" charset="0"/>
                <a:cs typeface="Catamaran Light" panose="020B0604020202020204" charset="0"/>
              </a:rPr>
              <a:t>, ambos elementos tenían muchas propiedades, que se conservaban en el jabón, siendo este nutritivo y beneficioso para la piel.</a:t>
            </a:r>
          </a:p>
        </p:txBody>
      </p:sp>
      <p:sp>
        <p:nvSpPr>
          <p:cNvPr id="3" name="CuadroTexto 2">
            <a:extLst>
              <a:ext uri="{FF2B5EF4-FFF2-40B4-BE49-F238E27FC236}">
                <a16:creationId xmlns:a16="http://schemas.microsoft.com/office/drawing/2014/main" id="{6EE777B0-8C9F-429C-8FB3-6CB0C7F9A0C7}"/>
              </a:ext>
            </a:extLst>
          </p:cNvPr>
          <p:cNvSpPr txBox="1"/>
          <p:nvPr/>
        </p:nvSpPr>
        <p:spPr>
          <a:xfrm>
            <a:off x="8773976" y="13858"/>
            <a:ext cx="497861" cy="400110"/>
          </a:xfrm>
          <a:prstGeom prst="rect">
            <a:avLst/>
          </a:prstGeom>
          <a:noFill/>
        </p:spPr>
        <p:txBody>
          <a:bodyPr wrap="square" rtlCol="0">
            <a:spAutoFit/>
          </a:bodyPr>
          <a:lstStyle/>
          <a:p>
            <a:r>
              <a:rPr lang="es" sz="2000" b="1" dirty="0">
                <a:solidFill>
                  <a:schemeClr val="bg1"/>
                </a:solidFill>
                <a:latin typeface="Livvic" pitchFamily="2" charset="0"/>
              </a:rPr>
              <a:t>02</a:t>
            </a:r>
            <a:endParaRPr lang="es-ES" sz="2000" b="1" dirty="0">
              <a:solidFill>
                <a:schemeClr val="bg1"/>
              </a:solidFill>
              <a:latin typeface="Livvic" pitchFamily="2" charset="0"/>
            </a:endParaRPr>
          </a:p>
        </p:txBody>
      </p:sp>
      <p:sp>
        <p:nvSpPr>
          <p:cNvPr id="4" name="Google Shape;168;p29">
            <a:extLst>
              <a:ext uri="{FF2B5EF4-FFF2-40B4-BE49-F238E27FC236}">
                <a16:creationId xmlns:a16="http://schemas.microsoft.com/office/drawing/2014/main" id="{C5B8B3D1-E7FC-4656-9124-7482180120B1}"/>
              </a:ext>
            </a:extLst>
          </p:cNvPr>
          <p:cNvSpPr/>
          <p:nvPr/>
        </p:nvSpPr>
        <p:spPr>
          <a:xfrm>
            <a:off x="4442499" y="324508"/>
            <a:ext cx="29910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68;p29">
            <a:extLst>
              <a:ext uri="{FF2B5EF4-FFF2-40B4-BE49-F238E27FC236}">
                <a16:creationId xmlns:a16="http://schemas.microsoft.com/office/drawing/2014/main" id="{8EB4E89A-68A6-BBD5-ED0F-110A5727CC1D}"/>
              </a:ext>
            </a:extLst>
          </p:cNvPr>
          <p:cNvSpPr/>
          <p:nvPr/>
        </p:nvSpPr>
        <p:spPr>
          <a:xfrm>
            <a:off x="1451499" y="2334286"/>
            <a:ext cx="29910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Imagen 5">
            <a:extLst>
              <a:ext uri="{FF2B5EF4-FFF2-40B4-BE49-F238E27FC236}">
                <a16:creationId xmlns:a16="http://schemas.microsoft.com/office/drawing/2014/main" id="{3FF0AD62-A22F-974D-4CED-7815CF0BE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563" y="399031"/>
            <a:ext cx="2452872" cy="1839654"/>
          </a:xfrm>
          <a:prstGeom prst="rect">
            <a:avLst/>
          </a:prstGeom>
        </p:spPr>
      </p:pic>
      <p:sp>
        <p:nvSpPr>
          <p:cNvPr id="7" name="CuadroTexto 6">
            <a:extLst>
              <a:ext uri="{FF2B5EF4-FFF2-40B4-BE49-F238E27FC236}">
                <a16:creationId xmlns:a16="http://schemas.microsoft.com/office/drawing/2014/main" id="{B9937DEE-7CCF-887D-2DBB-DDAB0252641B}"/>
              </a:ext>
            </a:extLst>
          </p:cNvPr>
          <p:cNvSpPr txBox="1"/>
          <p:nvPr/>
        </p:nvSpPr>
        <p:spPr>
          <a:xfrm>
            <a:off x="4688962" y="2867079"/>
            <a:ext cx="3631103" cy="707886"/>
          </a:xfrm>
          <a:prstGeom prst="rect">
            <a:avLst/>
          </a:prstGeom>
          <a:noFill/>
        </p:spPr>
        <p:txBody>
          <a:bodyPr wrap="square" rtlCol="0">
            <a:spAutoFit/>
          </a:bodyPr>
          <a:lstStyle/>
          <a:p>
            <a:pPr algn="just"/>
            <a:r>
              <a:rPr lang="es-ES" sz="1000" dirty="0">
                <a:latin typeface="Catamaran Light" panose="020B0604020202020204" charset="0"/>
                <a:cs typeface="Catamaran Light" panose="020B0604020202020204" charset="0"/>
              </a:rPr>
              <a:t>Respecto a las herramientas que se usaban, encontramos multitud de tinajas y tinajones de diferente tamaño para contener las mezclas necesarias para la fabricación del jabón durante todo el proceso.</a:t>
            </a:r>
          </a:p>
        </p:txBody>
      </p:sp>
      <p:pic>
        <p:nvPicPr>
          <p:cNvPr id="9" name="Imagen 8">
            <a:extLst>
              <a:ext uri="{FF2B5EF4-FFF2-40B4-BE49-F238E27FC236}">
                <a16:creationId xmlns:a16="http://schemas.microsoft.com/office/drawing/2014/main" id="{690603BB-BC5F-6290-8933-2A2B76883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571" y="2524460"/>
            <a:ext cx="2250002" cy="1608352"/>
          </a:xfrm>
          <a:prstGeom prst="rect">
            <a:avLst/>
          </a:prstGeom>
        </p:spPr>
      </p:pic>
    </p:spTree>
    <p:extLst>
      <p:ext uri="{BB962C8B-B14F-4D97-AF65-F5344CB8AC3E}">
        <p14:creationId xmlns:p14="http://schemas.microsoft.com/office/powerpoint/2010/main" val="1623558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wipe(down)">
                                      <p:cBhvr>
                                        <p:cTn id="7" dur="500"/>
                                        <p:tgtEl>
                                          <p:spTgt spid="13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wipe(down)">
                                      <p:cBhvr>
                                        <p:cTn id="10" dur="500"/>
                                        <p:tgtEl>
                                          <p:spTgt spid="1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wipe(down)">
                                      <p:cBhvr>
                                        <p:cTn id="16" dur="500"/>
                                        <p:tgtEl>
                                          <p:spTgt spid="1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36" grpId="0"/>
      <p:bldP spid="138" grpId="0" animBg="1"/>
      <p:bldP spid="2" grpId="0"/>
      <p:bldP spid="3" grpId="0"/>
      <p:bldP spid="4" grpId="0" animBg="1"/>
      <p:bldP spid="5"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39;p27">
            <a:extLst>
              <a:ext uri="{FF2B5EF4-FFF2-40B4-BE49-F238E27FC236}">
                <a16:creationId xmlns:a16="http://schemas.microsoft.com/office/drawing/2014/main" id="{6BA42758-5683-5DFE-76E2-069F5B1F65F4}"/>
              </a:ext>
            </a:extLst>
          </p:cNvPr>
          <p:cNvSpPr/>
          <p:nvPr/>
        </p:nvSpPr>
        <p:spPr>
          <a:xfrm rot="-5400000" flipH="1">
            <a:off x="2058733" y="2513271"/>
            <a:ext cx="571500" cy="468895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36;p27">
            <a:extLst>
              <a:ext uri="{FF2B5EF4-FFF2-40B4-BE49-F238E27FC236}">
                <a16:creationId xmlns:a16="http://schemas.microsoft.com/office/drawing/2014/main" id="{4CC0AE55-F7A5-4491-8AAE-33AFF4B22DD8}"/>
              </a:ext>
            </a:extLst>
          </p:cNvPr>
          <p:cNvSpPr txBox="1">
            <a:spLocks noGrp="1"/>
          </p:cNvSpPr>
          <p:nvPr>
            <p:ph type="ctrTitle"/>
          </p:nvPr>
        </p:nvSpPr>
        <p:spPr>
          <a:xfrm>
            <a:off x="-127651" y="4736970"/>
            <a:ext cx="4816613"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solidFill>
                  <a:schemeClr val="bg1"/>
                </a:solidFill>
              </a:rPr>
              <a:t>Cómo se fabricaba el jabón</a:t>
            </a:r>
            <a:endParaRPr dirty="0">
              <a:solidFill>
                <a:schemeClr val="bg1"/>
              </a:solidFill>
            </a:endParaRPr>
          </a:p>
        </p:txBody>
      </p:sp>
      <p:sp>
        <p:nvSpPr>
          <p:cNvPr id="5" name="Google Shape;138;p27">
            <a:extLst>
              <a:ext uri="{FF2B5EF4-FFF2-40B4-BE49-F238E27FC236}">
                <a16:creationId xmlns:a16="http://schemas.microsoft.com/office/drawing/2014/main" id="{7A61E9AA-FC3F-5966-9E1E-85B18945697A}"/>
              </a:ext>
            </a:extLst>
          </p:cNvPr>
          <p:cNvSpPr/>
          <p:nvPr/>
        </p:nvSpPr>
        <p:spPr>
          <a:xfrm rot="-5400000" flipH="1">
            <a:off x="8606024" y="-124005"/>
            <a:ext cx="413967" cy="66198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uadroTexto 5">
            <a:extLst>
              <a:ext uri="{FF2B5EF4-FFF2-40B4-BE49-F238E27FC236}">
                <a16:creationId xmlns:a16="http://schemas.microsoft.com/office/drawing/2014/main" id="{DFC42DE7-1D30-6307-02CB-B50B82FD9796}"/>
              </a:ext>
            </a:extLst>
          </p:cNvPr>
          <p:cNvSpPr txBox="1"/>
          <p:nvPr/>
        </p:nvSpPr>
        <p:spPr>
          <a:xfrm>
            <a:off x="8773976" y="13858"/>
            <a:ext cx="497861" cy="400110"/>
          </a:xfrm>
          <a:prstGeom prst="rect">
            <a:avLst/>
          </a:prstGeom>
          <a:noFill/>
        </p:spPr>
        <p:txBody>
          <a:bodyPr wrap="square" rtlCol="0">
            <a:spAutoFit/>
          </a:bodyPr>
          <a:lstStyle/>
          <a:p>
            <a:r>
              <a:rPr lang="es" sz="2000" b="1" dirty="0">
                <a:solidFill>
                  <a:schemeClr val="bg1"/>
                </a:solidFill>
                <a:latin typeface="Livvic" pitchFamily="2" charset="0"/>
              </a:rPr>
              <a:t>02</a:t>
            </a:r>
            <a:endParaRPr lang="es-ES" sz="2000" b="1" dirty="0">
              <a:solidFill>
                <a:schemeClr val="bg1"/>
              </a:solidFill>
              <a:latin typeface="Livvic" pitchFamily="2" charset="0"/>
            </a:endParaRPr>
          </a:p>
        </p:txBody>
      </p:sp>
      <p:sp>
        <p:nvSpPr>
          <p:cNvPr id="7" name="Google Shape;458;p47">
            <a:extLst>
              <a:ext uri="{FF2B5EF4-FFF2-40B4-BE49-F238E27FC236}">
                <a16:creationId xmlns:a16="http://schemas.microsoft.com/office/drawing/2014/main" id="{19EC6D70-B860-77EA-1A1F-16945E09AA64}"/>
              </a:ext>
            </a:extLst>
          </p:cNvPr>
          <p:cNvSpPr/>
          <p:nvPr/>
        </p:nvSpPr>
        <p:spPr>
          <a:xfrm>
            <a:off x="3139334" y="3442285"/>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59;p47">
            <a:extLst>
              <a:ext uri="{FF2B5EF4-FFF2-40B4-BE49-F238E27FC236}">
                <a16:creationId xmlns:a16="http://schemas.microsoft.com/office/drawing/2014/main" id="{4190A67F-6BDB-E452-23AE-41212DA71D31}"/>
              </a:ext>
            </a:extLst>
          </p:cNvPr>
          <p:cNvSpPr/>
          <p:nvPr/>
        </p:nvSpPr>
        <p:spPr>
          <a:xfrm>
            <a:off x="4350865" y="699604"/>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60;p47">
            <a:extLst>
              <a:ext uri="{FF2B5EF4-FFF2-40B4-BE49-F238E27FC236}">
                <a16:creationId xmlns:a16="http://schemas.microsoft.com/office/drawing/2014/main" id="{167628F1-AB42-DEEE-63B6-78282913DC29}"/>
              </a:ext>
            </a:extLst>
          </p:cNvPr>
          <p:cNvSpPr/>
          <p:nvPr/>
        </p:nvSpPr>
        <p:spPr>
          <a:xfrm>
            <a:off x="6798035" y="724852"/>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61;p47">
            <a:extLst>
              <a:ext uri="{FF2B5EF4-FFF2-40B4-BE49-F238E27FC236}">
                <a16:creationId xmlns:a16="http://schemas.microsoft.com/office/drawing/2014/main" id="{C87AFDCE-89F6-7FE6-0958-280E7D08BDF5}"/>
              </a:ext>
            </a:extLst>
          </p:cNvPr>
          <p:cNvSpPr/>
          <p:nvPr/>
        </p:nvSpPr>
        <p:spPr>
          <a:xfrm>
            <a:off x="1900197" y="724852"/>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65;p47">
            <a:extLst>
              <a:ext uri="{FF2B5EF4-FFF2-40B4-BE49-F238E27FC236}">
                <a16:creationId xmlns:a16="http://schemas.microsoft.com/office/drawing/2014/main" id="{CA0710C2-501E-2A7C-4C56-31A67BE741A0}"/>
              </a:ext>
            </a:extLst>
          </p:cNvPr>
          <p:cNvSpPr txBox="1"/>
          <p:nvPr/>
        </p:nvSpPr>
        <p:spPr>
          <a:xfrm>
            <a:off x="3265939" y="3691396"/>
            <a:ext cx="1482857" cy="338531"/>
          </a:xfrm>
          <a:prstGeom prst="rect">
            <a:avLst/>
          </a:prstGeom>
          <a:noFill/>
          <a:ln>
            <a:noFill/>
          </a:ln>
        </p:spPr>
        <p:txBody>
          <a:bodyPr spcFirstLastPara="1" wrap="square" lIns="91425" tIns="91425" rIns="91425" bIns="91425" anchor="t" anchorCtr="0">
            <a:noAutofit/>
          </a:bodyPr>
          <a:lstStyle/>
          <a:p>
            <a:pPr lvl="0"/>
            <a:r>
              <a:rPr lang="es-ES" sz="800" dirty="0">
                <a:solidFill>
                  <a:schemeClr val="tx2">
                    <a:lumMod val="50000"/>
                  </a:schemeClr>
                </a:solidFill>
                <a:latin typeface="Catamaran Light" panose="020B0604020202020204" charset="0"/>
                <a:cs typeface="Catamaran Light" panose="020B0604020202020204" charset="0"/>
              </a:rPr>
              <a:t>Se le añadía agua a la masa y se dejaba reposar todo el día.</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25" name="Google Shape;480;p47">
            <a:extLst>
              <a:ext uri="{FF2B5EF4-FFF2-40B4-BE49-F238E27FC236}">
                <a16:creationId xmlns:a16="http://schemas.microsoft.com/office/drawing/2014/main" id="{62A78179-3191-1175-FD4D-4192F421C6D3}"/>
              </a:ext>
            </a:extLst>
          </p:cNvPr>
          <p:cNvSpPr txBox="1"/>
          <p:nvPr/>
        </p:nvSpPr>
        <p:spPr>
          <a:xfrm>
            <a:off x="2075120" y="953652"/>
            <a:ext cx="1851600" cy="1401270"/>
          </a:xfrm>
          <a:prstGeom prst="rect">
            <a:avLst/>
          </a:prstGeom>
          <a:noFill/>
          <a:ln>
            <a:noFill/>
          </a:ln>
        </p:spPr>
        <p:txBody>
          <a:bodyPr spcFirstLastPara="1" wrap="square" lIns="91425" tIns="91425" rIns="91425" bIns="91425" anchor="t" anchorCtr="0">
            <a:noAutofit/>
          </a:bodyPr>
          <a:lstStyle/>
          <a:p>
            <a:pPr lvl="0"/>
            <a:r>
              <a:rPr lang="es-ES" sz="800" dirty="0">
                <a:solidFill>
                  <a:schemeClr val="tx2">
                    <a:lumMod val="50000"/>
                  </a:schemeClr>
                </a:solidFill>
                <a:latin typeface="Catamaran Light" panose="020B0604020202020204" charset="0"/>
                <a:cs typeface="Catamaran Light" panose="020B0604020202020204" charset="0"/>
              </a:rPr>
              <a:t>Se traían a la sala de las calderas doce arrobas de aceite (una arroba equivale a unos 13 litros) de la sala continua a la de las calderas además de dieciocho fanegas de ceniza de mazacote. En una de las trece calderas se prendía el fuego y se vertían estos dos ingredientes, inmediatamente después se movía la mezcla enérgicamente, más tarde, se le unían seis fanegas de cal.</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26" name="Google Shape;481;p47">
            <a:extLst>
              <a:ext uri="{FF2B5EF4-FFF2-40B4-BE49-F238E27FC236}">
                <a16:creationId xmlns:a16="http://schemas.microsoft.com/office/drawing/2014/main" id="{3E51BB36-89B9-B857-1918-2C29D3ECB867}"/>
              </a:ext>
            </a:extLst>
          </p:cNvPr>
          <p:cNvSpPr txBox="1"/>
          <p:nvPr/>
        </p:nvSpPr>
        <p:spPr>
          <a:xfrm>
            <a:off x="4451606" y="583678"/>
            <a:ext cx="1264221" cy="64109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DÍA 3</a:t>
            </a:r>
            <a:endParaRPr sz="1600" b="1" dirty="0">
              <a:solidFill>
                <a:schemeClr val="dk1"/>
              </a:solidFill>
              <a:latin typeface="Livvic"/>
              <a:ea typeface="Livvic"/>
              <a:cs typeface="Livvic"/>
              <a:sym typeface="Livvic"/>
            </a:endParaRPr>
          </a:p>
        </p:txBody>
      </p:sp>
      <p:cxnSp>
        <p:nvCxnSpPr>
          <p:cNvPr id="27" name="Google Shape;482;p47">
            <a:extLst>
              <a:ext uri="{FF2B5EF4-FFF2-40B4-BE49-F238E27FC236}">
                <a16:creationId xmlns:a16="http://schemas.microsoft.com/office/drawing/2014/main" id="{94BF6919-F249-1ADD-D38E-0758C588FFF5}"/>
              </a:ext>
            </a:extLst>
          </p:cNvPr>
          <p:cNvCxnSpPr>
            <a:cxnSpLocks/>
            <a:stCxn id="47" idx="2"/>
          </p:cNvCxnSpPr>
          <p:nvPr/>
        </p:nvCxnSpPr>
        <p:spPr>
          <a:xfrm flipV="1">
            <a:off x="2008672" y="724852"/>
            <a:ext cx="22698" cy="2161414"/>
          </a:xfrm>
          <a:prstGeom prst="straightConnector1">
            <a:avLst/>
          </a:prstGeom>
          <a:noFill/>
          <a:ln w="19050" cap="flat" cmpd="sng">
            <a:solidFill>
              <a:schemeClr val="accent1"/>
            </a:solidFill>
            <a:prstDash val="solid"/>
            <a:round/>
            <a:headEnd type="none" w="med" len="med"/>
            <a:tailEnd type="none" w="med" len="med"/>
          </a:ln>
        </p:spPr>
      </p:cxnSp>
      <p:sp>
        <p:nvSpPr>
          <p:cNvPr id="28" name="Google Shape;483;p47">
            <a:extLst>
              <a:ext uri="{FF2B5EF4-FFF2-40B4-BE49-F238E27FC236}">
                <a16:creationId xmlns:a16="http://schemas.microsoft.com/office/drawing/2014/main" id="{EE606B3B-F215-D395-B838-7F4F9B7929DC}"/>
              </a:ext>
            </a:extLst>
          </p:cNvPr>
          <p:cNvSpPr txBox="1"/>
          <p:nvPr/>
        </p:nvSpPr>
        <p:spPr>
          <a:xfrm>
            <a:off x="195337" y="130038"/>
            <a:ext cx="4063424" cy="3478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050" dirty="0">
                <a:solidFill>
                  <a:schemeClr val="tx2">
                    <a:lumMod val="50000"/>
                  </a:schemeClr>
                </a:solidFill>
                <a:latin typeface="Catamaran Light"/>
                <a:ea typeface="Catamaran Light"/>
                <a:cs typeface="Catamaran Light"/>
                <a:sym typeface="Catamaran Light"/>
              </a:rPr>
              <a:t>Se necesitaban 5 días para realizar un lote de jabón:</a:t>
            </a:r>
            <a:endParaRPr sz="1050" dirty="0">
              <a:solidFill>
                <a:schemeClr val="tx2">
                  <a:lumMod val="50000"/>
                </a:schemeClr>
              </a:solidFill>
              <a:latin typeface="Catamaran Light"/>
              <a:ea typeface="Catamaran Light"/>
              <a:cs typeface="Catamaran Light"/>
              <a:sym typeface="Catamaran Light"/>
            </a:endParaRPr>
          </a:p>
        </p:txBody>
      </p:sp>
      <p:sp>
        <p:nvSpPr>
          <p:cNvPr id="29" name="Google Shape;484;p47">
            <a:extLst>
              <a:ext uri="{FF2B5EF4-FFF2-40B4-BE49-F238E27FC236}">
                <a16:creationId xmlns:a16="http://schemas.microsoft.com/office/drawing/2014/main" id="{3F026810-7883-1618-9F76-0E2D9961928E}"/>
              </a:ext>
            </a:extLst>
          </p:cNvPr>
          <p:cNvSpPr txBox="1"/>
          <p:nvPr/>
        </p:nvSpPr>
        <p:spPr>
          <a:xfrm>
            <a:off x="2016109" y="624663"/>
            <a:ext cx="1457325" cy="61778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DÍA 1</a:t>
            </a:r>
            <a:endParaRPr sz="1600" b="1" dirty="0">
              <a:solidFill>
                <a:schemeClr val="dk1"/>
              </a:solidFill>
              <a:latin typeface="Livvic"/>
              <a:ea typeface="Livvic"/>
              <a:cs typeface="Livvic"/>
              <a:sym typeface="Livvic"/>
            </a:endParaRPr>
          </a:p>
        </p:txBody>
      </p:sp>
      <p:sp>
        <p:nvSpPr>
          <p:cNvPr id="32" name="Google Shape;487;p47">
            <a:extLst>
              <a:ext uri="{FF2B5EF4-FFF2-40B4-BE49-F238E27FC236}">
                <a16:creationId xmlns:a16="http://schemas.microsoft.com/office/drawing/2014/main" id="{1C625C02-0723-9557-C7D3-BCBFC6E2CD7B}"/>
              </a:ext>
            </a:extLst>
          </p:cNvPr>
          <p:cNvSpPr txBox="1"/>
          <p:nvPr/>
        </p:nvSpPr>
        <p:spPr>
          <a:xfrm>
            <a:off x="6867061" y="623860"/>
            <a:ext cx="1851593" cy="42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800" b="1" dirty="0">
                <a:solidFill>
                  <a:schemeClr val="dk1"/>
                </a:solidFill>
                <a:latin typeface="Livvic"/>
                <a:ea typeface="Livvic"/>
                <a:cs typeface="Livvic"/>
                <a:sym typeface="Livvic"/>
              </a:rPr>
              <a:t>DÍA 5</a:t>
            </a:r>
            <a:endParaRPr sz="1800" b="1" dirty="0">
              <a:solidFill>
                <a:schemeClr val="dk1"/>
              </a:solidFill>
              <a:latin typeface="Livvic"/>
              <a:ea typeface="Livvic"/>
              <a:cs typeface="Livvic"/>
              <a:sym typeface="Livvic"/>
            </a:endParaRPr>
          </a:p>
        </p:txBody>
      </p:sp>
      <p:sp>
        <p:nvSpPr>
          <p:cNvPr id="33" name="Google Shape;470;p47">
            <a:extLst>
              <a:ext uri="{FF2B5EF4-FFF2-40B4-BE49-F238E27FC236}">
                <a16:creationId xmlns:a16="http://schemas.microsoft.com/office/drawing/2014/main" id="{A05FFB2F-6BCF-709B-53A4-06F9BCCE2572}"/>
              </a:ext>
            </a:extLst>
          </p:cNvPr>
          <p:cNvSpPr/>
          <p:nvPr/>
        </p:nvSpPr>
        <p:spPr>
          <a:xfrm>
            <a:off x="6751681" y="2666905"/>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457;p47">
            <a:extLst>
              <a:ext uri="{FF2B5EF4-FFF2-40B4-BE49-F238E27FC236}">
                <a16:creationId xmlns:a16="http://schemas.microsoft.com/office/drawing/2014/main" id="{8229FC3C-2EE5-7207-6A95-9BE44763E8D9}"/>
              </a:ext>
            </a:extLst>
          </p:cNvPr>
          <p:cNvSpPr/>
          <p:nvPr/>
        </p:nvSpPr>
        <p:spPr>
          <a:xfrm>
            <a:off x="5577400" y="3442285"/>
            <a:ext cx="352500" cy="954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 name="Google Shape;463;p47">
            <a:extLst>
              <a:ext uri="{FF2B5EF4-FFF2-40B4-BE49-F238E27FC236}">
                <a16:creationId xmlns:a16="http://schemas.microsoft.com/office/drawing/2014/main" id="{48AFAE19-9DDD-A82C-AF62-9EE0E0B79F32}"/>
              </a:ext>
            </a:extLst>
          </p:cNvPr>
          <p:cNvCxnSpPr>
            <a:cxnSpLocks/>
            <a:endCxn id="41" idx="0"/>
          </p:cNvCxnSpPr>
          <p:nvPr/>
        </p:nvCxnSpPr>
        <p:spPr>
          <a:xfrm flipV="1">
            <a:off x="5661695" y="2651406"/>
            <a:ext cx="8453" cy="1745179"/>
          </a:xfrm>
          <a:prstGeom prst="straightConnector1">
            <a:avLst/>
          </a:prstGeom>
          <a:noFill/>
          <a:ln w="19050" cap="flat" cmpd="sng">
            <a:solidFill>
              <a:schemeClr val="accent1"/>
            </a:solidFill>
            <a:prstDash val="solid"/>
            <a:round/>
            <a:headEnd type="none" w="med" len="med"/>
            <a:tailEnd type="none" w="med" len="med"/>
          </a:ln>
        </p:spPr>
      </p:cxnSp>
      <p:sp>
        <p:nvSpPr>
          <p:cNvPr id="36" name="Google Shape;477;p47">
            <a:extLst>
              <a:ext uri="{FF2B5EF4-FFF2-40B4-BE49-F238E27FC236}">
                <a16:creationId xmlns:a16="http://schemas.microsoft.com/office/drawing/2014/main" id="{31F8DFDC-5D0C-435C-3407-30AFB43DFC95}"/>
              </a:ext>
            </a:extLst>
          </p:cNvPr>
          <p:cNvSpPr txBox="1"/>
          <p:nvPr/>
        </p:nvSpPr>
        <p:spPr>
          <a:xfrm>
            <a:off x="6904228" y="953652"/>
            <a:ext cx="1744633" cy="1194982"/>
          </a:xfrm>
          <a:prstGeom prst="rect">
            <a:avLst/>
          </a:prstGeom>
          <a:noFill/>
          <a:ln>
            <a:noFill/>
          </a:ln>
        </p:spPr>
        <p:txBody>
          <a:bodyPr spcFirstLastPara="1" wrap="square" lIns="91425" tIns="91425" rIns="91425" bIns="91425" anchor="t" anchorCtr="0">
            <a:noAutofit/>
          </a:bodyPr>
          <a:lstStyle/>
          <a:p>
            <a:pPr lvl="0"/>
            <a:r>
              <a:rPr lang="es-ES" sz="800" dirty="0">
                <a:solidFill>
                  <a:schemeClr val="tx2">
                    <a:lumMod val="50000"/>
                  </a:schemeClr>
                </a:solidFill>
                <a:latin typeface="Catamaran Light" panose="020B0604020202020204" charset="0"/>
                <a:cs typeface="Catamaran Light" panose="020B0604020202020204" charset="0"/>
              </a:rPr>
              <a:t>Se calentaba la masa y se le iban añadiendo aceite hasta completar las diez arrobas y posteriormente se le añadía un poco más de mazacote, y se dejaba enfriar ya sobre el molde.</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37" name="Google Shape;478;p47">
            <a:extLst>
              <a:ext uri="{FF2B5EF4-FFF2-40B4-BE49-F238E27FC236}">
                <a16:creationId xmlns:a16="http://schemas.microsoft.com/office/drawing/2014/main" id="{5B47D288-82B6-F9FF-0A85-39D14FC0D373}"/>
              </a:ext>
            </a:extLst>
          </p:cNvPr>
          <p:cNvSpPr txBox="1"/>
          <p:nvPr/>
        </p:nvSpPr>
        <p:spPr>
          <a:xfrm>
            <a:off x="5652168" y="3346250"/>
            <a:ext cx="1751483" cy="5232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1600" b="1" dirty="0">
                <a:solidFill>
                  <a:schemeClr val="dk1"/>
                </a:solidFill>
                <a:latin typeface="Livvic"/>
                <a:ea typeface="Livvic"/>
                <a:cs typeface="Livvic"/>
                <a:sym typeface="Livvic"/>
              </a:rPr>
              <a:t>DÍA 4</a:t>
            </a:r>
            <a:endParaRPr sz="1600" b="1" dirty="0">
              <a:solidFill>
                <a:schemeClr val="dk1"/>
              </a:solidFill>
              <a:latin typeface="Livvic"/>
              <a:ea typeface="Livvic"/>
              <a:cs typeface="Livvic"/>
              <a:sym typeface="Livvic"/>
            </a:endParaRPr>
          </a:p>
        </p:txBody>
      </p:sp>
      <p:cxnSp>
        <p:nvCxnSpPr>
          <p:cNvPr id="38" name="Google Shape;475;p47">
            <a:extLst>
              <a:ext uri="{FF2B5EF4-FFF2-40B4-BE49-F238E27FC236}">
                <a16:creationId xmlns:a16="http://schemas.microsoft.com/office/drawing/2014/main" id="{6FFBE786-DCC9-F12C-05E8-4220552233D8}"/>
              </a:ext>
            </a:extLst>
          </p:cNvPr>
          <p:cNvCxnSpPr>
            <a:cxnSpLocks/>
          </p:cNvCxnSpPr>
          <p:nvPr/>
        </p:nvCxnSpPr>
        <p:spPr>
          <a:xfrm>
            <a:off x="5820058" y="2778055"/>
            <a:ext cx="887873" cy="0"/>
          </a:xfrm>
          <a:prstGeom prst="straightConnector1">
            <a:avLst/>
          </a:prstGeom>
          <a:noFill/>
          <a:ln w="19050" cap="flat" cmpd="sng">
            <a:solidFill>
              <a:schemeClr val="dk1"/>
            </a:solidFill>
            <a:prstDash val="solid"/>
            <a:round/>
            <a:headEnd type="none" w="med" len="med"/>
            <a:tailEnd type="none" w="med" len="med"/>
          </a:ln>
        </p:spPr>
      </p:cxnSp>
      <p:sp>
        <p:nvSpPr>
          <p:cNvPr id="41" name="Google Shape;470;p47">
            <a:extLst>
              <a:ext uri="{FF2B5EF4-FFF2-40B4-BE49-F238E27FC236}">
                <a16:creationId xmlns:a16="http://schemas.microsoft.com/office/drawing/2014/main" id="{AFA2595F-C7E8-73CE-5CC4-80E319308EDD}"/>
              </a:ext>
            </a:extLst>
          </p:cNvPr>
          <p:cNvSpPr/>
          <p:nvPr/>
        </p:nvSpPr>
        <p:spPr>
          <a:xfrm>
            <a:off x="5558998" y="265140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2" name="Google Shape;475;p47">
            <a:extLst>
              <a:ext uri="{FF2B5EF4-FFF2-40B4-BE49-F238E27FC236}">
                <a16:creationId xmlns:a16="http://schemas.microsoft.com/office/drawing/2014/main" id="{1CBE4B67-4D6F-AA3E-3E4C-C2928A6824C0}"/>
              </a:ext>
            </a:extLst>
          </p:cNvPr>
          <p:cNvCxnSpPr>
            <a:cxnSpLocks/>
          </p:cNvCxnSpPr>
          <p:nvPr/>
        </p:nvCxnSpPr>
        <p:spPr>
          <a:xfrm>
            <a:off x="4627375" y="2762556"/>
            <a:ext cx="887873" cy="0"/>
          </a:xfrm>
          <a:prstGeom prst="straightConnector1">
            <a:avLst/>
          </a:prstGeom>
          <a:noFill/>
          <a:ln w="19050" cap="flat" cmpd="sng">
            <a:solidFill>
              <a:schemeClr val="dk1"/>
            </a:solidFill>
            <a:prstDash val="solid"/>
            <a:round/>
            <a:headEnd type="none" w="med" len="med"/>
            <a:tailEnd type="none" w="med" len="med"/>
          </a:ln>
        </p:spPr>
      </p:cxnSp>
      <p:sp>
        <p:nvSpPr>
          <p:cNvPr id="43" name="Google Shape;470;p47">
            <a:extLst>
              <a:ext uri="{FF2B5EF4-FFF2-40B4-BE49-F238E27FC236}">
                <a16:creationId xmlns:a16="http://schemas.microsoft.com/office/drawing/2014/main" id="{4345BAD6-74DE-41AA-1405-89B0DF2A30CC}"/>
              </a:ext>
            </a:extLst>
          </p:cNvPr>
          <p:cNvSpPr/>
          <p:nvPr/>
        </p:nvSpPr>
        <p:spPr>
          <a:xfrm>
            <a:off x="4326502" y="265140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4" name="Google Shape;475;p47">
            <a:extLst>
              <a:ext uri="{FF2B5EF4-FFF2-40B4-BE49-F238E27FC236}">
                <a16:creationId xmlns:a16="http://schemas.microsoft.com/office/drawing/2014/main" id="{03C0FE55-10EB-E935-3662-ABA2C5FDFDD3}"/>
              </a:ext>
            </a:extLst>
          </p:cNvPr>
          <p:cNvCxnSpPr>
            <a:cxnSpLocks/>
          </p:cNvCxnSpPr>
          <p:nvPr/>
        </p:nvCxnSpPr>
        <p:spPr>
          <a:xfrm>
            <a:off x="3394879" y="2762556"/>
            <a:ext cx="887873" cy="0"/>
          </a:xfrm>
          <a:prstGeom prst="straightConnector1">
            <a:avLst/>
          </a:prstGeom>
          <a:noFill/>
          <a:ln w="19050" cap="flat" cmpd="sng">
            <a:solidFill>
              <a:schemeClr val="dk1"/>
            </a:solidFill>
            <a:prstDash val="solid"/>
            <a:round/>
            <a:headEnd type="none" w="med" len="med"/>
            <a:tailEnd type="none" w="med" len="med"/>
          </a:ln>
        </p:spPr>
      </p:cxnSp>
      <p:sp>
        <p:nvSpPr>
          <p:cNvPr id="45" name="Google Shape;470;p47">
            <a:extLst>
              <a:ext uri="{FF2B5EF4-FFF2-40B4-BE49-F238E27FC236}">
                <a16:creationId xmlns:a16="http://schemas.microsoft.com/office/drawing/2014/main" id="{A8CB1D01-94E1-3937-764C-02D75DC5E91D}"/>
              </a:ext>
            </a:extLst>
          </p:cNvPr>
          <p:cNvSpPr/>
          <p:nvPr/>
        </p:nvSpPr>
        <p:spPr>
          <a:xfrm>
            <a:off x="3094006" y="2666905"/>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46" name="Google Shape;475;p47">
            <a:extLst>
              <a:ext uri="{FF2B5EF4-FFF2-40B4-BE49-F238E27FC236}">
                <a16:creationId xmlns:a16="http://schemas.microsoft.com/office/drawing/2014/main" id="{A8C59C23-05BA-0384-46F2-7915CCB99A5C}"/>
              </a:ext>
            </a:extLst>
          </p:cNvPr>
          <p:cNvCxnSpPr>
            <a:cxnSpLocks/>
          </p:cNvCxnSpPr>
          <p:nvPr/>
        </p:nvCxnSpPr>
        <p:spPr>
          <a:xfrm>
            <a:off x="2162383" y="2778055"/>
            <a:ext cx="887873" cy="0"/>
          </a:xfrm>
          <a:prstGeom prst="straightConnector1">
            <a:avLst/>
          </a:prstGeom>
          <a:noFill/>
          <a:ln w="19050" cap="flat" cmpd="sng">
            <a:solidFill>
              <a:schemeClr val="dk1"/>
            </a:solidFill>
            <a:prstDash val="solid"/>
            <a:round/>
            <a:headEnd type="none" w="med" len="med"/>
            <a:tailEnd type="none" w="med" len="med"/>
          </a:ln>
        </p:spPr>
      </p:cxnSp>
      <p:sp>
        <p:nvSpPr>
          <p:cNvPr id="47" name="Google Shape;470;p47">
            <a:extLst>
              <a:ext uri="{FF2B5EF4-FFF2-40B4-BE49-F238E27FC236}">
                <a16:creationId xmlns:a16="http://schemas.microsoft.com/office/drawing/2014/main" id="{DA1216F5-E9B2-60C5-CB48-9FB006B2BF92}"/>
              </a:ext>
            </a:extLst>
          </p:cNvPr>
          <p:cNvSpPr/>
          <p:nvPr/>
        </p:nvSpPr>
        <p:spPr>
          <a:xfrm>
            <a:off x="1897522" y="2663966"/>
            <a:ext cx="222300" cy="2223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52" name="Google Shape;485;p47">
            <a:extLst>
              <a:ext uri="{FF2B5EF4-FFF2-40B4-BE49-F238E27FC236}">
                <a16:creationId xmlns:a16="http://schemas.microsoft.com/office/drawing/2014/main" id="{0AF7C288-FAE3-8249-D31F-5CFB4760A2FC}"/>
              </a:ext>
            </a:extLst>
          </p:cNvPr>
          <p:cNvCxnSpPr>
            <a:cxnSpLocks/>
          </p:cNvCxnSpPr>
          <p:nvPr/>
        </p:nvCxnSpPr>
        <p:spPr>
          <a:xfrm flipV="1">
            <a:off x="3215427" y="2721580"/>
            <a:ext cx="0" cy="1675005"/>
          </a:xfrm>
          <a:prstGeom prst="straightConnector1">
            <a:avLst/>
          </a:prstGeom>
          <a:noFill/>
          <a:ln w="19050" cap="flat" cmpd="sng">
            <a:solidFill>
              <a:schemeClr val="accent1"/>
            </a:solidFill>
            <a:prstDash val="solid"/>
            <a:round/>
            <a:headEnd type="none" w="med" len="med"/>
            <a:tailEnd type="none" w="med" len="med"/>
          </a:ln>
        </p:spPr>
      </p:cxnSp>
      <p:cxnSp>
        <p:nvCxnSpPr>
          <p:cNvPr id="53" name="Google Shape;482;p47">
            <a:extLst>
              <a:ext uri="{FF2B5EF4-FFF2-40B4-BE49-F238E27FC236}">
                <a16:creationId xmlns:a16="http://schemas.microsoft.com/office/drawing/2014/main" id="{CCEDF267-DFBD-F6E4-1A73-38A9984DB55E}"/>
              </a:ext>
            </a:extLst>
          </p:cNvPr>
          <p:cNvCxnSpPr>
            <a:cxnSpLocks/>
          </p:cNvCxnSpPr>
          <p:nvPr/>
        </p:nvCxnSpPr>
        <p:spPr>
          <a:xfrm flipV="1">
            <a:off x="4438091" y="699604"/>
            <a:ext cx="0" cy="2173971"/>
          </a:xfrm>
          <a:prstGeom prst="straightConnector1">
            <a:avLst/>
          </a:prstGeom>
          <a:noFill/>
          <a:ln w="19050" cap="flat" cmpd="sng">
            <a:solidFill>
              <a:schemeClr val="accent1"/>
            </a:solidFill>
            <a:prstDash val="solid"/>
            <a:round/>
            <a:headEnd type="none" w="med" len="med"/>
            <a:tailEnd type="none" w="med" len="med"/>
          </a:ln>
        </p:spPr>
      </p:cxnSp>
      <p:cxnSp>
        <p:nvCxnSpPr>
          <p:cNvPr id="55" name="Google Shape;482;p47">
            <a:extLst>
              <a:ext uri="{FF2B5EF4-FFF2-40B4-BE49-F238E27FC236}">
                <a16:creationId xmlns:a16="http://schemas.microsoft.com/office/drawing/2014/main" id="{40F0C274-55CF-8361-C1D5-FA64F1761EC6}"/>
              </a:ext>
            </a:extLst>
          </p:cNvPr>
          <p:cNvCxnSpPr>
            <a:cxnSpLocks/>
          </p:cNvCxnSpPr>
          <p:nvPr/>
        </p:nvCxnSpPr>
        <p:spPr>
          <a:xfrm flipV="1">
            <a:off x="6871968" y="724852"/>
            <a:ext cx="0" cy="2154370"/>
          </a:xfrm>
          <a:prstGeom prst="straightConnector1">
            <a:avLst/>
          </a:prstGeom>
          <a:noFill/>
          <a:ln w="19050" cap="flat" cmpd="sng">
            <a:solidFill>
              <a:schemeClr val="accent1"/>
            </a:solidFill>
            <a:prstDash val="solid"/>
            <a:round/>
            <a:headEnd type="none" w="med" len="med"/>
            <a:tailEnd type="none" w="med" len="med"/>
          </a:ln>
        </p:spPr>
      </p:cxnSp>
      <p:sp>
        <p:nvSpPr>
          <p:cNvPr id="31" name="Google Shape;486;p47">
            <a:extLst>
              <a:ext uri="{FF2B5EF4-FFF2-40B4-BE49-F238E27FC236}">
                <a16:creationId xmlns:a16="http://schemas.microsoft.com/office/drawing/2014/main" id="{07DBE702-7A99-1A84-FA2F-98FE13A7098E}"/>
              </a:ext>
            </a:extLst>
          </p:cNvPr>
          <p:cNvSpPr txBox="1"/>
          <p:nvPr/>
        </p:nvSpPr>
        <p:spPr>
          <a:xfrm>
            <a:off x="5678349" y="3646742"/>
            <a:ext cx="1426316" cy="3831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Se repetía la misma operación que el día anterior.</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
        <p:nvSpPr>
          <p:cNvPr id="13" name="Google Shape;466;p47">
            <a:extLst>
              <a:ext uri="{FF2B5EF4-FFF2-40B4-BE49-F238E27FC236}">
                <a16:creationId xmlns:a16="http://schemas.microsoft.com/office/drawing/2014/main" id="{D44E048D-B7EF-BEE6-1910-578905B02D68}"/>
              </a:ext>
            </a:extLst>
          </p:cNvPr>
          <p:cNvSpPr txBox="1"/>
          <p:nvPr/>
        </p:nvSpPr>
        <p:spPr>
          <a:xfrm>
            <a:off x="3213467" y="3325240"/>
            <a:ext cx="1413908" cy="33853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sz="1600" b="1" dirty="0">
                <a:solidFill>
                  <a:schemeClr val="dk1"/>
                </a:solidFill>
                <a:latin typeface="Livvic"/>
                <a:ea typeface="Livvic"/>
                <a:cs typeface="Livvic"/>
                <a:sym typeface="Livvic"/>
              </a:rPr>
              <a:t>DÍA 2</a:t>
            </a:r>
            <a:endParaRPr sz="1600" b="1" dirty="0">
              <a:solidFill>
                <a:schemeClr val="dk1"/>
              </a:solidFill>
              <a:latin typeface="Livvic"/>
              <a:ea typeface="Livvic"/>
              <a:cs typeface="Livvic"/>
              <a:sym typeface="Livvic"/>
            </a:endParaRPr>
          </a:p>
        </p:txBody>
      </p:sp>
      <p:sp>
        <p:nvSpPr>
          <p:cNvPr id="56" name="Google Shape;486;p47">
            <a:extLst>
              <a:ext uri="{FF2B5EF4-FFF2-40B4-BE49-F238E27FC236}">
                <a16:creationId xmlns:a16="http://schemas.microsoft.com/office/drawing/2014/main" id="{0BFD6A97-C31C-0D5E-A55F-ABFB546E6533}"/>
              </a:ext>
            </a:extLst>
          </p:cNvPr>
          <p:cNvSpPr txBox="1"/>
          <p:nvPr/>
        </p:nvSpPr>
        <p:spPr>
          <a:xfrm>
            <a:off x="4466720" y="859261"/>
            <a:ext cx="1426316" cy="38318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ES" sz="800" dirty="0">
                <a:solidFill>
                  <a:schemeClr val="tx2">
                    <a:lumMod val="50000"/>
                  </a:schemeClr>
                </a:solidFill>
                <a:latin typeface="Catamaran Light" panose="020B0604020202020204" charset="0"/>
                <a:cs typeface="Catamaran Light" panose="020B0604020202020204" charset="0"/>
              </a:rPr>
              <a:t>Se repetía la misma operación que el día anterior.</a:t>
            </a:r>
            <a:endParaRPr sz="800" dirty="0">
              <a:solidFill>
                <a:schemeClr val="tx2">
                  <a:lumMod val="50000"/>
                </a:schemeClr>
              </a:solidFill>
              <a:latin typeface="Catamaran Light" panose="020B0604020202020204" charset="0"/>
              <a:ea typeface="Catamaran Light"/>
              <a:cs typeface="Catamaran Light" panose="020B0604020202020204" charset="0"/>
              <a:sym typeface="Catamaran Light"/>
            </a:endParaRPr>
          </a:p>
        </p:txBody>
      </p:sp>
    </p:spTree>
    <p:extLst>
      <p:ext uri="{BB962C8B-B14F-4D97-AF65-F5344CB8AC3E}">
        <p14:creationId xmlns:p14="http://schemas.microsoft.com/office/powerpoint/2010/main" val="37106775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750"/>
                                        <p:tgtEl>
                                          <p:spTgt spid="47"/>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7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75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75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ntr" presetSubtype="0"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10" presetClass="entr" presetSubtype="0" fill="hold"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500"/>
                                        <p:tgtEl>
                                          <p:spTgt spid="5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500"/>
                                        <p:tgtEl>
                                          <p:spTgt spid="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500"/>
                                        <p:tgtEl>
                                          <p:spTgt spid="5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fade">
                                      <p:cBhvr>
                                        <p:cTn id="90" dur="500"/>
                                        <p:tgtEl>
                                          <p:spTgt spid="3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par>
                                <p:cTn id="94" presetID="10" presetClass="entr" presetSubtype="0" fill="hold" nodeType="withEffect">
                                  <p:stCondLst>
                                    <p:cond delay="0"/>
                                  </p:stCondLst>
                                  <p:childTnLst>
                                    <p:set>
                                      <p:cBhvr>
                                        <p:cTn id="95" dur="1" fill="hold">
                                          <p:stCondLst>
                                            <p:cond delay="0"/>
                                          </p:stCondLst>
                                        </p:cTn>
                                        <p:tgtEl>
                                          <p:spTgt spid="35"/>
                                        </p:tgtEl>
                                        <p:attrNameLst>
                                          <p:attrName>style.visibility</p:attrName>
                                        </p:attrNameLst>
                                      </p:cBhvr>
                                      <p:to>
                                        <p:strVal val="visible"/>
                                      </p:to>
                                    </p:set>
                                    <p:animEffect transition="in" filter="fade">
                                      <p:cBhvr>
                                        <p:cTn id="96" dur="500"/>
                                        <p:tgtEl>
                                          <p:spTgt spid="3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fade">
                                      <p:cBhvr>
                                        <p:cTn id="101" dur="500"/>
                                        <p:tgtEl>
                                          <p:spTgt spid="3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500"/>
                                        <p:tgtEl>
                                          <p:spTgt spid="3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par>
                                <p:cTn id="108" presetID="10" presetClass="entr" presetSubtype="0" fill="hold"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500"/>
                                        <p:tgtEl>
                                          <p:spTgt spid="5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fade">
                                      <p:cBhvr>
                                        <p:cTn id="113" dur="500"/>
                                        <p:tgtEl>
                                          <p:spTgt spid="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fade">
                                      <p:cBhvr>
                                        <p:cTn id="1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animBg="1"/>
      <p:bldP spid="9" grpId="0" animBg="1"/>
      <p:bldP spid="10" grpId="0" animBg="1"/>
      <p:bldP spid="12" grpId="0"/>
      <p:bldP spid="25" grpId="0"/>
      <p:bldP spid="26" grpId="0"/>
      <p:bldP spid="28" grpId="0"/>
      <p:bldP spid="29" grpId="0"/>
      <p:bldP spid="32" grpId="0"/>
      <p:bldP spid="33" grpId="0" animBg="1"/>
      <p:bldP spid="34" grpId="0" animBg="1"/>
      <p:bldP spid="36" grpId="0"/>
      <p:bldP spid="37" grpId="0"/>
      <p:bldP spid="41" grpId="0" animBg="1"/>
      <p:bldP spid="43" grpId="0" animBg="1"/>
      <p:bldP spid="45" grpId="0" animBg="1"/>
      <p:bldP spid="47" grpId="0" animBg="1"/>
      <p:bldP spid="31" grpId="0"/>
      <p:bldP spid="13"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7"/>
        <p:cNvGrpSpPr/>
        <p:nvPr/>
      </p:nvGrpSpPr>
      <p:grpSpPr>
        <a:xfrm>
          <a:off x="0" y="0"/>
          <a:ext cx="0" cy="0"/>
          <a:chOff x="0" y="0"/>
          <a:chExt cx="0" cy="0"/>
        </a:xfrm>
      </p:grpSpPr>
      <p:pic>
        <p:nvPicPr>
          <p:cNvPr id="2" name="Imagen 1">
            <a:extLst>
              <a:ext uri="{FF2B5EF4-FFF2-40B4-BE49-F238E27FC236}">
                <a16:creationId xmlns:a16="http://schemas.microsoft.com/office/drawing/2014/main" id="{1103F78E-36D3-7C94-9F06-8EEFF4FE9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46" y="159605"/>
            <a:ext cx="3842775" cy="4824290"/>
          </a:xfrm>
          <a:prstGeom prst="rect">
            <a:avLst/>
          </a:prstGeom>
        </p:spPr>
      </p:pic>
      <p:sp>
        <p:nvSpPr>
          <p:cNvPr id="208" name="Google Shape;208;p32"/>
          <p:cNvSpPr/>
          <p:nvPr/>
        </p:nvSpPr>
        <p:spPr>
          <a:xfrm rot="-5400000">
            <a:off x="5858331" y="-666360"/>
            <a:ext cx="1057500" cy="310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2"/>
          <p:cNvSpPr txBox="1">
            <a:spLocks noGrp="1"/>
          </p:cNvSpPr>
          <p:nvPr>
            <p:ph type="ctrTitle"/>
          </p:nvPr>
        </p:nvSpPr>
        <p:spPr>
          <a:xfrm>
            <a:off x="4475969" y="-599510"/>
            <a:ext cx="3352812" cy="2054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2400" dirty="0">
                <a:solidFill>
                  <a:schemeClr val="lt1"/>
                </a:solidFill>
              </a:rPr>
              <a:t>TIPOS DE JABONES FABRICADOS</a:t>
            </a:r>
            <a:endParaRPr sz="2400" dirty="0">
              <a:solidFill>
                <a:schemeClr val="lt1"/>
              </a:solidFill>
            </a:endParaRPr>
          </a:p>
        </p:txBody>
      </p:sp>
      <p:sp>
        <p:nvSpPr>
          <p:cNvPr id="211" name="Google Shape;211;p32"/>
          <p:cNvSpPr txBox="1">
            <a:spLocks noGrp="1"/>
          </p:cNvSpPr>
          <p:nvPr>
            <p:ph type="subTitle" idx="1"/>
          </p:nvPr>
        </p:nvSpPr>
        <p:spPr>
          <a:xfrm>
            <a:off x="4872230" y="1414439"/>
            <a:ext cx="4067053" cy="356945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ES" sz="1000" dirty="0">
                <a:effectLst/>
                <a:latin typeface="Catamaran Light" panose="020B0604020202020204" charset="0"/>
                <a:ea typeface="Calibri" panose="020F0502020204030204" pitchFamily="34" charset="0"/>
                <a:cs typeface="Catamaran Light" panose="020B0604020202020204" charset="0"/>
              </a:rPr>
              <a:t>El producto estrella fabricado en las Almonas fue el jabón blanco, más conocido con el nombre de jabón de Castilla, actualmente este jabón sigue siendo un producto comercializado, pero no se conoce mucho su historia. La gente cree que el jabón de Castilla solo era aquel que se fabricaba en el reino de Castilla, pero el nombre se debe a que era el jabón producido en la calle Castilla. El jabón de Castilla de hoy en día sigue siendo el elaborado a base de, exclusivamente, aceite de oliva a diferencia del resto de jabones más famosos como el de Marsella o </a:t>
            </a:r>
            <a:r>
              <a:rPr lang="es-ES" sz="1000" dirty="0" err="1">
                <a:effectLst/>
                <a:latin typeface="Catamaran Light" panose="020B0604020202020204" charset="0"/>
                <a:ea typeface="Calibri" panose="020F0502020204030204" pitchFamily="34" charset="0"/>
                <a:cs typeface="Catamaran Light" panose="020B0604020202020204" charset="0"/>
              </a:rPr>
              <a:t>Sabona</a:t>
            </a:r>
            <a:r>
              <a:rPr lang="es-ES" sz="1000" dirty="0">
                <a:effectLst/>
                <a:latin typeface="Catamaran Light" panose="020B0604020202020204" charset="0"/>
                <a:ea typeface="Calibri" panose="020F0502020204030204" pitchFamily="34" charset="0"/>
                <a:cs typeface="Catamaran Light" panose="020B0604020202020204" charset="0"/>
              </a:rPr>
              <a:t> elaborados con aceites vegetales de diferente procedencia. </a:t>
            </a:r>
          </a:p>
          <a:p>
            <a:pPr marL="0" lvl="0" indent="0" algn="just" rtl="0">
              <a:spcBef>
                <a:spcPts val="0"/>
              </a:spcBef>
              <a:spcAft>
                <a:spcPts val="0"/>
              </a:spcAft>
              <a:buNone/>
            </a:pPr>
            <a:endParaRPr lang="es-ES" sz="1000" dirty="0">
              <a:effectLst/>
              <a:latin typeface="Catamaran Light" panose="020B0604020202020204" charset="0"/>
              <a:ea typeface="Calibri" panose="020F0502020204030204" pitchFamily="34" charset="0"/>
              <a:cs typeface="Catamaran Light" panose="020B0604020202020204" charset="0"/>
            </a:endParaRPr>
          </a:p>
          <a:p>
            <a:pPr marL="0" lvl="0" indent="0" algn="just" rtl="0">
              <a:spcBef>
                <a:spcPts val="0"/>
              </a:spcBef>
              <a:spcAft>
                <a:spcPts val="0"/>
              </a:spcAft>
              <a:buNone/>
            </a:pPr>
            <a:r>
              <a:rPr lang="es-ES" sz="1100" dirty="0">
                <a:latin typeface="Catamaran Light" panose="020B0604020202020204" charset="0"/>
                <a:cs typeface="Catamaran Light" panose="020B0604020202020204" charset="0"/>
              </a:rPr>
              <a:t>En las almonas se elaboraban dos tipos de jabón:</a:t>
            </a:r>
          </a:p>
          <a:p>
            <a:pPr marL="171450" indent="-171450" algn="just">
              <a:buFont typeface="Arial" panose="020B0604020202020204" pitchFamily="34" charset="0"/>
              <a:buChar char="•"/>
            </a:pPr>
            <a:r>
              <a:rPr lang="es-ES" sz="1100" dirty="0">
                <a:effectLst/>
                <a:latin typeface="Catamaran Light" panose="020B0604020202020204" charset="0"/>
                <a:ea typeface="Calibri" panose="020F0502020204030204" pitchFamily="34" charset="0"/>
                <a:cs typeface="Catamaran Light" panose="020B0604020202020204" charset="0"/>
              </a:rPr>
              <a:t>El </a:t>
            </a:r>
            <a:r>
              <a:rPr lang="es-ES" sz="1100" b="1" dirty="0">
                <a:effectLst/>
                <a:latin typeface="Catamaran Light" panose="020B0604020202020204" charset="0"/>
                <a:ea typeface="Calibri" panose="020F0502020204030204" pitchFamily="34" charset="0"/>
                <a:cs typeface="Catamaran Light" panose="020B0604020202020204" charset="0"/>
              </a:rPr>
              <a:t>jabón blanco o duro </a:t>
            </a:r>
            <a:r>
              <a:rPr lang="es-ES" sz="1100" dirty="0">
                <a:effectLst/>
                <a:latin typeface="Catamaran Light" panose="020B0604020202020204" charset="0"/>
                <a:ea typeface="Calibri" panose="020F0502020204030204" pitchFamily="34" charset="0"/>
                <a:cs typeface="Catamaran Light" panose="020B0604020202020204" charset="0"/>
              </a:rPr>
              <a:t>con los componentes de mayor calidad, aceite de oliva y para el componente alcalino hiervas fuertes y frescas ricas en sodio. El jabón era blanco, de ahí su nombre original, prieto y duro</a:t>
            </a:r>
            <a:r>
              <a:rPr lang="es-ES" sz="1000" dirty="0">
                <a:latin typeface="Catamaran Light" panose="020B0604020202020204" charset="0"/>
                <a:ea typeface="Calibri" panose="020F0502020204030204" pitchFamily="34" charset="0"/>
                <a:cs typeface="Catamaran Light" panose="020B0604020202020204" charset="0"/>
              </a:rPr>
              <a:t>.</a:t>
            </a:r>
          </a:p>
          <a:p>
            <a:pPr marL="171450" indent="-171450" algn="just">
              <a:buFont typeface="Arial" panose="020B0604020202020204" pitchFamily="34" charset="0"/>
              <a:buChar char="•"/>
            </a:pPr>
            <a:r>
              <a:rPr lang="es-ES" sz="1100" dirty="0">
                <a:effectLst/>
                <a:latin typeface="Catamaran Light" panose="020B0604020202020204" charset="0"/>
                <a:ea typeface="Calibri" panose="020F0502020204030204" pitchFamily="34" charset="0"/>
                <a:cs typeface="Catamaran Light" panose="020B0604020202020204" charset="0"/>
              </a:rPr>
              <a:t>El</a:t>
            </a:r>
            <a:r>
              <a:rPr lang="es-ES" sz="1100" dirty="0">
                <a:latin typeface="Arial" panose="020B0604020202020204" pitchFamily="34" charset="0"/>
                <a:ea typeface="Calibri" panose="020F0502020204030204" pitchFamily="34" charset="0"/>
                <a:cs typeface="Times New Roman" panose="02020603050405020304" pitchFamily="18" charset="0"/>
              </a:rPr>
              <a:t> </a:t>
            </a:r>
            <a:r>
              <a:rPr lang="es-ES" sz="1100" b="1" dirty="0">
                <a:effectLst/>
                <a:latin typeface="Catamaran Light" panose="020B0604020202020204" charset="0"/>
                <a:ea typeface="Calibri" panose="020F0502020204030204" pitchFamily="34" charset="0"/>
                <a:cs typeface="Catamaran Light" panose="020B0604020202020204" charset="0"/>
              </a:rPr>
              <a:t>jabón blando o de Levante</a:t>
            </a:r>
            <a:r>
              <a:rPr lang="es-ES" sz="1100" dirty="0">
                <a:effectLst/>
                <a:latin typeface="Catamaran Light" panose="020B0604020202020204" charset="0"/>
                <a:ea typeface="Calibri" panose="020F0502020204030204" pitchFamily="34" charset="0"/>
                <a:cs typeface="Catamaran Light" panose="020B0604020202020204" charset="0"/>
              </a:rPr>
              <a:t>, de menor calidad, </a:t>
            </a:r>
            <a:r>
              <a:rPr lang="es-ES" sz="1100" dirty="0">
                <a:latin typeface="Catamaran Light" panose="020B0604020202020204" charset="0"/>
                <a:ea typeface="Calibri" panose="020F0502020204030204" pitchFamily="34" charset="0"/>
                <a:cs typeface="Catamaran Light" panose="020B0604020202020204" charset="0"/>
              </a:rPr>
              <a:t>e</a:t>
            </a:r>
            <a:r>
              <a:rPr lang="es-ES" sz="1100" dirty="0">
                <a:effectLst/>
                <a:latin typeface="Catamaran Light" panose="020B0604020202020204" charset="0"/>
                <a:ea typeface="Calibri" panose="020F0502020204030204" pitchFamily="34" charset="0"/>
                <a:cs typeface="Catamaran Light" panose="020B0604020202020204" charset="0"/>
              </a:rPr>
              <a:t>ste se vendía más barato y con más facilidad, sus principales consumidores eran las personas de a pie que acudían a las Reales Almonas. Para obtenerlo había que mezclar un aceite más endeble con cenizas donde abundaba el potasio, el proceso para obtenerlo era el mismo que el del jabón blanco.</a:t>
            </a:r>
          </a:p>
          <a:p>
            <a:pPr marL="171450" indent="-171450" algn="just">
              <a:buFont typeface="Arial" panose="020B0604020202020204" pitchFamily="34" charset="0"/>
              <a:buChar char="•"/>
            </a:pPr>
            <a:endParaRPr lang="es-ES" sz="1000" dirty="0">
              <a:latin typeface="Catamaran Light" panose="020B0604020202020204" charset="0"/>
              <a:ea typeface="Calibri" panose="020F0502020204030204" pitchFamily="34" charset="0"/>
              <a:cs typeface="Catamaran Light" panose="020B0604020202020204" charset="0"/>
            </a:endParaRPr>
          </a:p>
          <a:p>
            <a:pPr marL="171450" indent="-171450" algn="just">
              <a:buFont typeface="Arial" panose="020B0604020202020204" pitchFamily="34" charset="0"/>
              <a:buChar char="•"/>
            </a:pPr>
            <a:endParaRPr lang="es-ES" sz="1000" dirty="0">
              <a:effectLst/>
              <a:latin typeface="Catamaran Light" panose="020B0604020202020204" charset="0"/>
              <a:ea typeface="Calibri" panose="020F0502020204030204" pitchFamily="34" charset="0"/>
              <a:cs typeface="Catamaran Light" panose="020B0604020202020204" charset="0"/>
            </a:endParaRPr>
          </a:p>
          <a:p>
            <a:pPr marL="0" lvl="0" indent="0" algn="just" rtl="0">
              <a:spcBef>
                <a:spcPts val="0"/>
              </a:spcBef>
              <a:spcAft>
                <a:spcPts val="0"/>
              </a:spcAft>
            </a:pPr>
            <a:endParaRPr lang="es-ES" sz="1000" dirty="0">
              <a:latin typeface="Catamaran Light" panose="020B0604020202020204" charset="0"/>
              <a:cs typeface="Catamaran Light" panose="020B0604020202020204" charset="0"/>
            </a:endParaRPr>
          </a:p>
          <a:p>
            <a:pPr marL="0" lvl="0" indent="0" algn="just" rtl="0">
              <a:spcBef>
                <a:spcPts val="0"/>
              </a:spcBef>
              <a:spcAft>
                <a:spcPts val="0"/>
              </a:spcAft>
              <a:buNone/>
            </a:pPr>
            <a:endParaRPr sz="1000" dirty="0">
              <a:latin typeface="Catamaran Light" panose="020B0604020202020204" charset="0"/>
              <a:cs typeface="Catamaran Light" panose="020B0604020202020204" charset="0"/>
            </a:endParaRPr>
          </a:p>
        </p:txBody>
      </p:sp>
      <p:sp>
        <p:nvSpPr>
          <p:cNvPr id="212" name="Google Shape;212;p32"/>
          <p:cNvSpPr/>
          <p:nvPr/>
        </p:nvSpPr>
        <p:spPr>
          <a:xfrm rot="-5400000">
            <a:off x="6600" y="1660525"/>
            <a:ext cx="1057500" cy="1070700"/>
          </a:xfrm>
          <a:prstGeom prst="rect">
            <a:avLst/>
          </a:prstGeom>
          <a:gradFill flip="none" rotWithShape="1">
            <a:gsLst>
              <a:gs pos="0">
                <a:srgbClr val="D4AFC3">
                  <a:alpha val="33725"/>
                </a:srgbClr>
              </a:gs>
              <a:gs pos="100000">
                <a:schemeClr val="accent1"/>
              </a:gs>
            </a:gsLst>
            <a:lin ang="27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CuadroTexto 2">
            <a:extLst>
              <a:ext uri="{FF2B5EF4-FFF2-40B4-BE49-F238E27FC236}">
                <a16:creationId xmlns:a16="http://schemas.microsoft.com/office/drawing/2014/main" id="{8D1F73F6-6A94-974B-7B98-51EE9CBFEB06}"/>
              </a:ext>
            </a:extLst>
          </p:cNvPr>
          <p:cNvSpPr txBox="1"/>
          <p:nvPr/>
        </p:nvSpPr>
        <p:spPr>
          <a:xfrm>
            <a:off x="-129782" y="2431399"/>
            <a:ext cx="497861" cy="400110"/>
          </a:xfrm>
          <a:prstGeom prst="rect">
            <a:avLst/>
          </a:prstGeom>
          <a:noFill/>
        </p:spPr>
        <p:txBody>
          <a:bodyPr wrap="square" rtlCol="0">
            <a:spAutoFit/>
          </a:bodyPr>
          <a:lstStyle/>
          <a:p>
            <a:r>
              <a:rPr lang="es" sz="2000" b="1" dirty="0">
                <a:solidFill>
                  <a:schemeClr val="bg1"/>
                </a:solidFill>
                <a:latin typeface="Livvic" pitchFamily="2" charset="0"/>
              </a:rPr>
              <a:t>02</a:t>
            </a:r>
            <a:endParaRPr lang="es-ES" sz="2000" b="1" dirty="0">
              <a:solidFill>
                <a:schemeClr val="bg1"/>
              </a:solidFill>
              <a:latin typeface="Livvic"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500"/>
                                        <p:tgtEl>
                                          <p:spTgt spid="2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500"/>
                                        <p:tgtEl>
                                          <p:spTgt spid="2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8"/>
                                        </p:tgtEl>
                                        <p:attrNameLst>
                                          <p:attrName>style.visibility</p:attrName>
                                        </p:attrNameLst>
                                      </p:cBhvr>
                                      <p:to>
                                        <p:strVal val="visible"/>
                                      </p:to>
                                    </p:set>
                                    <p:animEffect transition="in" filter="fade">
                                      <p:cBhvr>
                                        <p:cTn id="13" dur="500"/>
                                        <p:tgtEl>
                                          <p:spTgt spid="20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11">
                                            <p:txEl>
                                              <p:pRg st="0" end="0"/>
                                            </p:txEl>
                                          </p:spTgt>
                                        </p:tgtEl>
                                        <p:attrNameLst>
                                          <p:attrName>style.visibility</p:attrName>
                                        </p:attrNameLst>
                                      </p:cBhvr>
                                      <p:to>
                                        <p:strVal val="visible"/>
                                      </p:to>
                                    </p:set>
                                    <p:animEffect transition="in" filter="fade">
                                      <p:cBhvr>
                                        <p:cTn id="26" dur="1000"/>
                                        <p:tgtEl>
                                          <p:spTgt spid="211">
                                            <p:txEl>
                                              <p:pRg st="0" end="0"/>
                                            </p:txEl>
                                          </p:spTgt>
                                        </p:tgtEl>
                                      </p:cBhvr>
                                    </p:animEffect>
                                    <p:anim calcmode="lin" valueType="num">
                                      <p:cBhvr>
                                        <p:cTn id="27" dur="1000" fill="hold"/>
                                        <p:tgtEl>
                                          <p:spTgt spid="211">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1">
                                            <p:txEl>
                                              <p:pRg st="2" end="2"/>
                                            </p:txEl>
                                          </p:spTgt>
                                        </p:tgtEl>
                                        <p:attrNameLst>
                                          <p:attrName>style.visibility</p:attrName>
                                        </p:attrNameLst>
                                      </p:cBhvr>
                                      <p:to>
                                        <p:strVal val="visible"/>
                                      </p:to>
                                    </p:set>
                                    <p:animEffect transition="in" filter="fade">
                                      <p:cBhvr>
                                        <p:cTn id="33" dur="1000"/>
                                        <p:tgtEl>
                                          <p:spTgt spid="211">
                                            <p:txEl>
                                              <p:pRg st="2" end="2"/>
                                            </p:txEl>
                                          </p:spTgt>
                                        </p:tgtEl>
                                      </p:cBhvr>
                                    </p:animEffect>
                                    <p:anim calcmode="lin" valueType="num">
                                      <p:cBhvr>
                                        <p:cTn id="34" dur="1000" fill="hold"/>
                                        <p:tgtEl>
                                          <p:spTgt spid="211">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1">
                                            <p:txEl>
                                              <p:pRg st="3" end="3"/>
                                            </p:txEl>
                                          </p:spTgt>
                                        </p:tgtEl>
                                        <p:attrNameLst>
                                          <p:attrName>style.visibility</p:attrName>
                                        </p:attrNameLst>
                                      </p:cBhvr>
                                      <p:to>
                                        <p:strVal val="visible"/>
                                      </p:to>
                                    </p:set>
                                    <p:animEffect transition="in" filter="fade">
                                      <p:cBhvr>
                                        <p:cTn id="40" dur="1000"/>
                                        <p:tgtEl>
                                          <p:spTgt spid="211">
                                            <p:txEl>
                                              <p:pRg st="3" end="3"/>
                                            </p:txEl>
                                          </p:spTgt>
                                        </p:tgtEl>
                                      </p:cBhvr>
                                    </p:animEffect>
                                    <p:anim calcmode="lin" valueType="num">
                                      <p:cBhvr>
                                        <p:cTn id="41" dur="1000" fill="hold"/>
                                        <p:tgtEl>
                                          <p:spTgt spid="211">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2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11">
                                            <p:txEl>
                                              <p:pRg st="4" end="4"/>
                                            </p:txEl>
                                          </p:spTgt>
                                        </p:tgtEl>
                                        <p:attrNameLst>
                                          <p:attrName>style.visibility</p:attrName>
                                        </p:attrNameLst>
                                      </p:cBhvr>
                                      <p:to>
                                        <p:strVal val="visible"/>
                                      </p:to>
                                    </p:set>
                                    <p:animEffect transition="in" filter="fade">
                                      <p:cBhvr>
                                        <p:cTn id="47" dur="1000"/>
                                        <p:tgtEl>
                                          <p:spTgt spid="211">
                                            <p:txEl>
                                              <p:pRg st="4" end="4"/>
                                            </p:txEl>
                                          </p:spTgt>
                                        </p:tgtEl>
                                      </p:cBhvr>
                                    </p:animEffect>
                                    <p:anim calcmode="lin" valueType="num">
                                      <p:cBhvr>
                                        <p:cTn id="48" dur="1000" fill="hold"/>
                                        <p:tgtEl>
                                          <p:spTgt spid="211">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2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10" grpId="0"/>
      <p:bldP spid="211" grpId="0" build="p"/>
      <p:bldP spid="21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pic>
        <p:nvPicPr>
          <p:cNvPr id="3" name="Imagen 2">
            <a:extLst>
              <a:ext uri="{FF2B5EF4-FFF2-40B4-BE49-F238E27FC236}">
                <a16:creationId xmlns:a16="http://schemas.microsoft.com/office/drawing/2014/main" id="{F718D34B-E64E-352B-2CF1-9D65EEB111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67" r="9049" b="28507"/>
          <a:stretch/>
        </p:blipFill>
        <p:spPr bwMode="auto">
          <a:xfrm>
            <a:off x="4882275" y="-29696"/>
            <a:ext cx="4277438" cy="5202890"/>
          </a:xfrm>
          <a:prstGeom prst="rect">
            <a:avLst/>
          </a:prstGeom>
          <a:ln>
            <a:noFill/>
          </a:ln>
          <a:extLst>
            <a:ext uri="{53640926-AAD7-44D8-BBD7-CCE9431645EC}">
              <a14:shadowObscured xmlns:a14="http://schemas.microsoft.com/office/drawing/2010/main"/>
            </a:ext>
          </a:extLst>
        </p:spPr>
      </p:pic>
      <p:sp>
        <p:nvSpPr>
          <p:cNvPr id="168" name="Google Shape;168;p29"/>
          <p:cNvSpPr/>
          <p:nvPr/>
        </p:nvSpPr>
        <p:spPr>
          <a:xfrm>
            <a:off x="4819650" y="1577400"/>
            <a:ext cx="29910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9"/>
          <p:cNvSpPr txBox="1">
            <a:spLocks noGrp="1"/>
          </p:cNvSpPr>
          <p:nvPr>
            <p:ph type="subTitle" idx="1"/>
          </p:nvPr>
        </p:nvSpPr>
        <p:spPr>
          <a:xfrm flipH="1">
            <a:off x="656662" y="2154225"/>
            <a:ext cx="3915338" cy="1411875"/>
          </a:xfrm>
          <a:prstGeom prst="rect">
            <a:avLst/>
          </a:prstGeom>
        </p:spPr>
        <p:txBody>
          <a:bodyPr spcFirstLastPara="1" wrap="square" lIns="91425" tIns="91425" rIns="91425" bIns="91425" anchor="t" anchorCtr="0">
            <a:noAutofit/>
          </a:bodyPr>
          <a:lstStyle/>
          <a:p>
            <a:pPr marL="0" indent="0" algn="just">
              <a:buSzPts val="1100"/>
            </a:pPr>
            <a:r>
              <a:rPr lang="es-ES" sz="1100" dirty="0">
                <a:effectLst/>
                <a:latin typeface="Catamaran Light" panose="020B0604020202020204" charset="0"/>
                <a:ea typeface="Calibri" panose="020F0502020204030204" pitchFamily="34" charset="0"/>
                <a:cs typeface="Catamaran Light" panose="020B0604020202020204" charset="0"/>
              </a:rPr>
              <a:t>Si se pasea actualmente por la calle de Castilla, no se vería ningún vestigio de la gran fábrica que allí existió. El único reconocimiento que hay es una pequeña placa sobre el número 24 de esta calle, el lugar donde estaría la entrada a las Reales Almonas. Placa que pasa desapercibida y que pocos viajeros o incluso vecinos de Triana conocen.</a:t>
            </a:r>
          </a:p>
          <a:p>
            <a:pPr marL="0" lvl="0" indent="0" algn="just" rtl="0">
              <a:spcBef>
                <a:spcPts val="0"/>
              </a:spcBef>
              <a:spcAft>
                <a:spcPts val="0"/>
              </a:spcAft>
              <a:buClr>
                <a:schemeClr val="dk1"/>
              </a:buClr>
              <a:buSzPts val="1100"/>
              <a:buFont typeface="Arial"/>
              <a:buNone/>
            </a:pPr>
            <a:endParaRPr sz="1100" dirty="0">
              <a:latin typeface="Catamaran Light" panose="020B0604020202020204" charset="0"/>
              <a:cs typeface="Catamaran Light" panose="020B0604020202020204" charset="0"/>
            </a:endParaRPr>
          </a:p>
          <a:p>
            <a:pPr marL="0" lvl="0" indent="0" algn="just" rtl="0">
              <a:spcBef>
                <a:spcPts val="0"/>
              </a:spcBef>
              <a:spcAft>
                <a:spcPts val="0"/>
              </a:spcAft>
              <a:buNone/>
            </a:pPr>
            <a:endParaRPr sz="1100" dirty="0">
              <a:latin typeface="Catamaran Light" panose="020B0604020202020204" charset="0"/>
              <a:cs typeface="Catamaran Light" panose="020B0604020202020204" charset="0"/>
            </a:endParaRPr>
          </a:p>
        </p:txBody>
      </p:sp>
      <p:sp>
        <p:nvSpPr>
          <p:cNvPr id="170" name="Google Shape;170;p29"/>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 sz="2600" dirty="0"/>
              <a:t>EN LA ACTUALIDAD</a:t>
            </a:r>
            <a:endParaRPr sz="2600" dirty="0"/>
          </a:p>
        </p:txBody>
      </p:sp>
      <p:sp>
        <p:nvSpPr>
          <p:cNvPr id="172" name="Google Shape;172;p29"/>
          <p:cNvSpPr/>
          <p:nvPr/>
        </p:nvSpPr>
        <p:spPr>
          <a:xfrm>
            <a:off x="0" y="1577400"/>
            <a:ext cx="362100" cy="19887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172;p29">
            <a:extLst>
              <a:ext uri="{FF2B5EF4-FFF2-40B4-BE49-F238E27FC236}">
                <a16:creationId xmlns:a16="http://schemas.microsoft.com/office/drawing/2014/main" id="{D1F67D6B-61DA-14C3-8CD6-9152F6F93549}"/>
              </a:ext>
            </a:extLst>
          </p:cNvPr>
          <p:cNvSpPr/>
          <p:nvPr/>
        </p:nvSpPr>
        <p:spPr>
          <a:xfrm rot="16200000">
            <a:off x="7614242" y="3613742"/>
            <a:ext cx="614027" cy="2445488"/>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a:extLst>
              <a:ext uri="{FF2B5EF4-FFF2-40B4-BE49-F238E27FC236}">
                <a16:creationId xmlns:a16="http://schemas.microsoft.com/office/drawing/2014/main" id="{57E270A3-3E8C-3A5D-F1CF-20FA6A5DB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650" y="1781940"/>
            <a:ext cx="2324016" cy="1579617"/>
          </a:xfrm>
          <a:prstGeom prst="rect">
            <a:avLst/>
          </a:prstGeom>
        </p:spPr>
      </p:pic>
      <p:sp>
        <p:nvSpPr>
          <p:cNvPr id="5" name="CuadroTexto 4">
            <a:extLst>
              <a:ext uri="{FF2B5EF4-FFF2-40B4-BE49-F238E27FC236}">
                <a16:creationId xmlns:a16="http://schemas.microsoft.com/office/drawing/2014/main" id="{94C9110D-3B14-C1FE-59E5-C8FC5B4BBB26}"/>
              </a:ext>
            </a:extLst>
          </p:cNvPr>
          <p:cNvSpPr txBox="1"/>
          <p:nvPr/>
        </p:nvSpPr>
        <p:spPr>
          <a:xfrm>
            <a:off x="336615" y="114300"/>
            <a:ext cx="8772450" cy="4914900"/>
          </a:xfrm>
          <a:prstGeom prst="rect">
            <a:avLst/>
          </a:prstGeom>
          <a:solidFill>
            <a:schemeClr val="bg1"/>
          </a:solidFill>
          <a:ln>
            <a:solidFill>
              <a:schemeClr val="bg1"/>
            </a:solidFill>
          </a:ln>
        </p:spPr>
        <p:txBody>
          <a:bodyPr wrap="square" rtlCol="0">
            <a:spAutoFit/>
          </a:bodyPr>
          <a:lstStyle/>
          <a:p>
            <a:endParaRPr lang="es-ES" dirty="0"/>
          </a:p>
        </p:txBody>
      </p:sp>
      <p:pic>
        <p:nvPicPr>
          <p:cNvPr id="6" name="Imagen 5">
            <a:extLst>
              <a:ext uri="{FF2B5EF4-FFF2-40B4-BE49-F238E27FC236}">
                <a16:creationId xmlns:a16="http://schemas.microsoft.com/office/drawing/2014/main" id="{DA5378DD-DC35-FBAD-33F4-033C164F5C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837" b="24714"/>
          <a:stretch/>
        </p:blipFill>
        <p:spPr bwMode="auto">
          <a:xfrm>
            <a:off x="7053585" y="2571748"/>
            <a:ext cx="1917156" cy="2367068"/>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B67BA34B-B9E9-B1E9-3551-7EDA37443F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670" b="561"/>
          <a:stretch/>
        </p:blipFill>
        <p:spPr bwMode="auto">
          <a:xfrm>
            <a:off x="6973711" y="228442"/>
            <a:ext cx="2019747" cy="246931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4A36992-E7DE-D785-1B64-D2DCAF4311B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535"/>
          <a:stretch/>
        </p:blipFill>
        <p:spPr bwMode="auto">
          <a:xfrm>
            <a:off x="5078203" y="1134845"/>
            <a:ext cx="1796804" cy="2826290"/>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2690B635-C9F7-7493-9C9E-AA5860E549E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10" b="11954"/>
          <a:stretch/>
        </p:blipFill>
        <p:spPr bwMode="auto">
          <a:xfrm>
            <a:off x="2772720" y="1114425"/>
            <a:ext cx="2205373" cy="2914650"/>
          </a:xfrm>
          <a:prstGeom prst="rect">
            <a:avLst/>
          </a:prstGeom>
          <a:ln>
            <a:noFill/>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290BA19B-7593-7653-6E11-BC3E3ED83F65}"/>
              </a:ext>
            </a:extLst>
          </p:cNvPr>
          <p:cNvSpPr txBox="1"/>
          <p:nvPr/>
        </p:nvSpPr>
        <p:spPr>
          <a:xfrm>
            <a:off x="8665796" y="4853959"/>
            <a:ext cx="497861" cy="400110"/>
          </a:xfrm>
          <a:prstGeom prst="rect">
            <a:avLst/>
          </a:prstGeom>
          <a:noFill/>
        </p:spPr>
        <p:txBody>
          <a:bodyPr wrap="square" rtlCol="0">
            <a:spAutoFit/>
          </a:bodyPr>
          <a:lstStyle/>
          <a:p>
            <a:r>
              <a:rPr lang="es" sz="2000" b="1" dirty="0">
                <a:solidFill>
                  <a:schemeClr val="bg1"/>
                </a:solidFill>
                <a:latin typeface="Livvic" pitchFamily="2" charset="0"/>
              </a:rPr>
              <a:t>02</a:t>
            </a:r>
            <a:endParaRPr lang="es-ES" sz="2000" b="1" dirty="0">
              <a:solidFill>
                <a:schemeClr val="bg1"/>
              </a:solidFill>
              <a:latin typeface="Livvic" pitchFamily="2" charset="0"/>
            </a:endParaRPr>
          </a:p>
        </p:txBody>
      </p:sp>
      <p:pic>
        <p:nvPicPr>
          <p:cNvPr id="10" name="Imagen 9">
            <a:extLst>
              <a:ext uri="{FF2B5EF4-FFF2-40B4-BE49-F238E27FC236}">
                <a16:creationId xmlns:a16="http://schemas.microsoft.com/office/drawing/2014/main" id="{8DECEB62-78AA-143A-0FD0-3DFC11648B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8933" b="6051"/>
          <a:stretch/>
        </p:blipFill>
        <p:spPr bwMode="auto">
          <a:xfrm>
            <a:off x="453789" y="1114425"/>
            <a:ext cx="2185416" cy="2914650"/>
          </a:xfrm>
          <a:prstGeom prst="rect">
            <a:avLst/>
          </a:prstGeom>
          <a:ln>
            <a:noFill/>
          </a:ln>
          <a:extLst>
            <a:ext uri="{53640926-AAD7-44D8-BBD7-CCE9431645EC}">
              <a14:shadowObscured xmlns:a14="http://schemas.microsoft.com/office/drawing/2010/main"/>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 calcmode="lin" valueType="num">
                                      <p:cBhvr additive="base">
                                        <p:cTn id="7" dur="500" fill="hold"/>
                                        <p:tgtEl>
                                          <p:spTgt spid="172"/>
                                        </p:tgtEl>
                                        <p:attrNameLst>
                                          <p:attrName>ppt_x</p:attrName>
                                        </p:attrNameLst>
                                      </p:cBhvr>
                                      <p:tavLst>
                                        <p:tav tm="0">
                                          <p:val>
                                            <p:strVal val="0-#ppt_w/2"/>
                                          </p:val>
                                        </p:tav>
                                        <p:tav tm="100000">
                                          <p:val>
                                            <p:strVal val="#ppt_x"/>
                                          </p:val>
                                        </p:tav>
                                      </p:tavLst>
                                    </p:anim>
                                    <p:anim calcmode="lin" valueType="num">
                                      <p:cBhvr additive="base">
                                        <p:cTn id="8" dur="500" fill="hold"/>
                                        <p:tgtEl>
                                          <p:spTgt spid="17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2" presetClass="entr" presetSubtype="8"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70"/>
                                        </p:tgtEl>
                                        <p:attrNameLst>
                                          <p:attrName>style.visibility</p:attrName>
                                        </p:attrNameLst>
                                      </p:cBhvr>
                                      <p:to>
                                        <p:strVal val="visible"/>
                                      </p:to>
                                    </p:set>
                                    <p:anim calcmode="lin" valueType="num">
                                      <p:cBhvr additive="base">
                                        <p:cTn id="18" dur="500" fill="hold"/>
                                        <p:tgtEl>
                                          <p:spTgt spid="170"/>
                                        </p:tgtEl>
                                        <p:attrNameLst>
                                          <p:attrName>ppt_x</p:attrName>
                                        </p:attrNameLst>
                                      </p:cBhvr>
                                      <p:tavLst>
                                        <p:tav tm="0">
                                          <p:val>
                                            <p:strVal val="0-#ppt_w/2"/>
                                          </p:val>
                                        </p:tav>
                                        <p:tav tm="100000">
                                          <p:val>
                                            <p:strVal val="#ppt_x"/>
                                          </p:val>
                                        </p:tav>
                                      </p:tavLst>
                                    </p:anim>
                                    <p:anim calcmode="lin" valueType="num">
                                      <p:cBhvr additive="base">
                                        <p:cTn id="19" dur="500" fill="hold"/>
                                        <p:tgtEl>
                                          <p:spTgt spid="170"/>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69">
                                            <p:txEl>
                                              <p:pRg st="0" end="0"/>
                                            </p:txEl>
                                          </p:spTgt>
                                        </p:tgtEl>
                                        <p:attrNameLst>
                                          <p:attrName>style.visibility</p:attrName>
                                        </p:attrNameLst>
                                      </p:cBhvr>
                                      <p:to>
                                        <p:strVal val="visible"/>
                                      </p:to>
                                    </p:set>
                                    <p:anim calcmode="lin" valueType="num">
                                      <p:cBhvr additive="base">
                                        <p:cTn id="26" dur="500" fill="hold"/>
                                        <p:tgtEl>
                                          <p:spTgt spid="169">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53" presetClass="entr" presetSubtype="16"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500" fill="hold"/>
                                        <p:tgtEl>
                                          <p:spTgt spid="8"/>
                                        </p:tgtEl>
                                        <p:attrNameLst>
                                          <p:attrName>ppt_w</p:attrName>
                                        </p:attrNameLst>
                                      </p:cBhvr>
                                      <p:tavLst>
                                        <p:tav tm="0">
                                          <p:val>
                                            <p:fltVal val="0"/>
                                          </p:val>
                                        </p:tav>
                                        <p:tav tm="100000">
                                          <p:val>
                                            <p:strVal val="#ppt_w"/>
                                          </p:val>
                                        </p:tav>
                                      </p:tavLst>
                                    </p:anim>
                                    <p:anim calcmode="lin" valueType="num">
                                      <p:cBhvr>
                                        <p:cTn id="54" dur="500" fill="hold"/>
                                        <p:tgtEl>
                                          <p:spTgt spid="8"/>
                                        </p:tgtEl>
                                        <p:attrNameLst>
                                          <p:attrName>ppt_h</p:attrName>
                                        </p:attrNameLst>
                                      </p:cBhvr>
                                      <p:tavLst>
                                        <p:tav tm="0">
                                          <p:val>
                                            <p:fltVal val="0"/>
                                          </p:val>
                                        </p:tav>
                                        <p:tav tm="100000">
                                          <p:val>
                                            <p:strVal val="#ppt_h"/>
                                          </p:val>
                                        </p:tav>
                                      </p:tavLst>
                                    </p:anim>
                                    <p:animEffect transition="in" filter="fade">
                                      <p:cBhvr>
                                        <p:cTn id="55" dur="500"/>
                                        <p:tgtEl>
                                          <p:spTgt spid="8"/>
                                        </p:tgtEl>
                                      </p:cBhvr>
                                    </p:animEffect>
                                  </p:childTnLst>
                                </p:cTn>
                              </p:par>
                              <p:par>
                                <p:cTn id="56" presetID="53" presetClass="entr" presetSubtype="16"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Effect transition="in" filter="fade">
                                      <p:cBhvr>
                                        <p:cTn id="60" dur="500"/>
                                        <p:tgtEl>
                                          <p:spTgt spid="7"/>
                                        </p:tgtEl>
                                      </p:cBhvr>
                                    </p:animEffect>
                                  </p:childTnLst>
                                </p:cTn>
                              </p:par>
                              <p:par>
                                <p:cTn id="61" presetID="53" presetClass="entr" presetSubtype="16" fill="hold"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500" fill="hold"/>
                                        <p:tgtEl>
                                          <p:spTgt spid="6"/>
                                        </p:tgtEl>
                                        <p:attrNameLst>
                                          <p:attrName>ppt_w</p:attrName>
                                        </p:attrNameLst>
                                      </p:cBhvr>
                                      <p:tavLst>
                                        <p:tav tm="0">
                                          <p:val>
                                            <p:fltVal val="0"/>
                                          </p:val>
                                        </p:tav>
                                        <p:tav tm="100000">
                                          <p:val>
                                            <p:strVal val="#ppt_w"/>
                                          </p:val>
                                        </p:tav>
                                      </p:tavLst>
                                    </p:anim>
                                    <p:anim calcmode="lin" valueType="num">
                                      <p:cBhvr>
                                        <p:cTn id="64" dur="500" fill="hold"/>
                                        <p:tgtEl>
                                          <p:spTgt spid="6"/>
                                        </p:tgtEl>
                                        <p:attrNameLst>
                                          <p:attrName>ppt_h</p:attrName>
                                        </p:attrNameLst>
                                      </p:cBhvr>
                                      <p:tavLst>
                                        <p:tav tm="0">
                                          <p:val>
                                            <p:fltVal val="0"/>
                                          </p:val>
                                        </p:tav>
                                        <p:tav tm="100000">
                                          <p:val>
                                            <p:strVal val="#ppt_h"/>
                                          </p:val>
                                        </p:tav>
                                      </p:tavLst>
                                    </p:anim>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9" grpId="0" build="p"/>
      <p:bldP spid="170" grpId="0"/>
      <p:bldP spid="172" grpId="0" animBg="1"/>
      <p:bldP spid="2" grpId="0" animBg="1"/>
      <p:bldP spid="5"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 name="Imagen 1">
            <a:extLst>
              <a:ext uri="{FF2B5EF4-FFF2-40B4-BE49-F238E27FC236}">
                <a16:creationId xmlns:a16="http://schemas.microsoft.com/office/drawing/2014/main" id="{8BD8714D-7438-021A-4929-43C77F0B2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4361" y="294271"/>
            <a:ext cx="6517640" cy="4554855"/>
          </a:xfrm>
          <a:prstGeom prst="rect">
            <a:avLst/>
          </a:prstGeom>
        </p:spPr>
      </p:pic>
      <p:sp>
        <p:nvSpPr>
          <p:cNvPr id="224" name="Google Shape;224;p34"/>
          <p:cNvSpPr/>
          <p:nvPr/>
        </p:nvSpPr>
        <p:spPr>
          <a:xfrm rot="5400000">
            <a:off x="-752200" y="2013850"/>
            <a:ext cx="4059900" cy="111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4"/>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2000" dirty="0">
                <a:solidFill>
                  <a:schemeClr val="lt1"/>
                </a:solidFill>
              </a:rPr>
              <a:t>EN LA ACTUALIDAD</a:t>
            </a:r>
            <a:endParaRPr sz="2000" dirty="0">
              <a:solidFill>
                <a:schemeClr val="lt1"/>
              </a:solidFill>
            </a:endParaRPr>
          </a:p>
        </p:txBody>
      </p:sp>
      <p:sp>
        <p:nvSpPr>
          <p:cNvPr id="5" name="CuadroTexto 4">
            <a:extLst>
              <a:ext uri="{FF2B5EF4-FFF2-40B4-BE49-F238E27FC236}">
                <a16:creationId xmlns:a16="http://schemas.microsoft.com/office/drawing/2014/main" id="{8FDCFFD8-70DF-9383-CCC4-64CAFD302B77}"/>
              </a:ext>
            </a:extLst>
          </p:cNvPr>
          <p:cNvSpPr txBox="1"/>
          <p:nvPr/>
        </p:nvSpPr>
        <p:spPr>
          <a:xfrm>
            <a:off x="8722339" y="4832955"/>
            <a:ext cx="497861" cy="400110"/>
          </a:xfrm>
          <a:prstGeom prst="rect">
            <a:avLst/>
          </a:prstGeom>
          <a:noFill/>
        </p:spPr>
        <p:txBody>
          <a:bodyPr wrap="square" rtlCol="0">
            <a:spAutoFit/>
          </a:bodyPr>
          <a:lstStyle/>
          <a:p>
            <a:r>
              <a:rPr lang="es" sz="2000" b="1" dirty="0">
                <a:solidFill>
                  <a:schemeClr val="accent1"/>
                </a:solidFill>
                <a:latin typeface="Livvic" pitchFamily="2" charset="0"/>
              </a:rPr>
              <a:t>02</a:t>
            </a:r>
            <a:endParaRPr lang="es-ES" sz="2000" b="1" dirty="0">
              <a:latin typeface="Livvic" pitchFamily="2" charset="0"/>
            </a:endParaRPr>
          </a:p>
        </p:txBody>
      </p:sp>
      <p:sp>
        <p:nvSpPr>
          <p:cNvPr id="6" name="CuadroTexto 5">
            <a:extLst>
              <a:ext uri="{FF2B5EF4-FFF2-40B4-BE49-F238E27FC236}">
                <a16:creationId xmlns:a16="http://schemas.microsoft.com/office/drawing/2014/main" id="{210C9514-9AEF-ABFB-75A9-F4792FC0F7D5}"/>
              </a:ext>
            </a:extLst>
          </p:cNvPr>
          <p:cNvSpPr txBox="1"/>
          <p:nvPr/>
        </p:nvSpPr>
        <p:spPr>
          <a:xfrm>
            <a:off x="1974361" y="294271"/>
            <a:ext cx="6517640" cy="4538684"/>
          </a:xfrm>
          <a:prstGeom prst="rect">
            <a:avLst/>
          </a:prstGeom>
          <a:solidFill>
            <a:schemeClr val="bg1"/>
          </a:solidFill>
        </p:spPr>
        <p:txBody>
          <a:bodyPr wrap="square" rtlCol="0">
            <a:spAutoFit/>
          </a:bodyPr>
          <a:lstStyle/>
          <a:p>
            <a:endParaRPr lang="es-ES" dirty="0"/>
          </a:p>
        </p:txBody>
      </p:sp>
      <p:pic>
        <p:nvPicPr>
          <p:cNvPr id="7" name="Imagen 6">
            <a:extLst>
              <a:ext uri="{FF2B5EF4-FFF2-40B4-BE49-F238E27FC236}">
                <a16:creationId xmlns:a16="http://schemas.microsoft.com/office/drawing/2014/main" id="{DCFEAC1E-3BE3-A531-A86E-FFD5316B2A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494" y="350335"/>
            <a:ext cx="3039979" cy="4313707"/>
          </a:xfrm>
          <a:prstGeom prst="rect">
            <a:avLst/>
          </a:prstGeom>
        </p:spPr>
      </p:pic>
      <p:pic>
        <p:nvPicPr>
          <p:cNvPr id="8" name="Imagen 7">
            <a:extLst>
              <a:ext uri="{FF2B5EF4-FFF2-40B4-BE49-F238E27FC236}">
                <a16:creationId xmlns:a16="http://schemas.microsoft.com/office/drawing/2014/main" id="{3212DBCF-9572-F2DB-99C9-EC634046E1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9909" y="278100"/>
            <a:ext cx="3191360" cy="4425438"/>
          </a:xfrm>
          <a:prstGeom prst="rect">
            <a:avLst/>
          </a:prstGeom>
        </p:spPr>
      </p:pic>
      <p:sp>
        <p:nvSpPr>
          <p:cNvPr id="10" name="CuadroTexto 9">
            <a:extLst>
              <a:ext uri="{FF2B5EF4-FFF2-40B4-BE49-F238E27FC236}">
                <a16:creationId xmlns:a16="http://schemas.microsoft.com/office/drawing/2014/main" id="{866BE0C5-2B46-0DE9-02A7-876C5AE9C10D}"/>
              </a:ext>
            </a:extLst>
          </p:cNvPr>
          <p:cNvSpPr txBox="1"/>
          <p:nvPr/>
        </p:nvSpPr>
        <p:spPr>
          <a:xfrm>
            <a:off x="2126761" y="366506"/>
            <a:ext cx="6844508" cy="4538684"/>
          </a:xfrm>
          <a:prstGeom prst="rect">
            <a:avLst/>
          </a:prstGeom>
          <a:solidFill>
            <a:schemeClr val="bg1"/>
          </a:solidFill>
        </p:spPr>
        <p:txBody>
          <a:bodyPr wrap="square" rtlCol="0">
            <a:spAutoFit/>
          </a:bodyPr>
          <a:lstStyle/>
          <a:p>
            <a:endParaRPr lang="es-ES" dirty="0"/>
          </a:p>
        </p:txBody>
      </p:sp>
      <p:pic>
        <p:nvPicPr>
          <p:cNvPr id="11" name="Imagen 10">
            <a:extLst>
              <a:ext uri="{FF2B5EF4-FFF2-40B4-BE49-F238E27FC236}">
                <a16:creationId xmlns:a16="http://schemas.microsoft.com/office/drawing/2014/main" id="{E84C5C6E-1FE6-6D10-474B-8DCD303F2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7772" y="177844"/>
            <a:ext cx="6643863" cy="4555380"/>
          </a:xfrm>
          <a:prstGeom prst="rect">
            <a:avLst/>
          </a:prstGeom>
        </p:spPr>
      </p:pic>
      <p:sp>
        <p:nvSpPr>
          <p:cNvPr id="12" name="CuadroTexto 11">
            <a:extLst>
              <a:ext uri="{FF2B5EF4-FFF2-40B4-BE49-F238E27FC236}">
                <a16:creationId xmlns:a16="http://schemas.microsoft.com/office/drawing/2014/main" id="{20EB8B4F-DD0B-6843-A8B8-17EB31545FAA}"/>
              </a:ext>
            </a:extLst>
          </p:cNvPr>
          <p:cNvSpPr txBox="1"/>
          <p:nvPr/>
        </p:nvSpPr>
        <p:spPr>
          <a:xfrm>
            <a:off x="2165750" y="184697"/>
            <a:ext cx="6844508" cy="4538684"/>
          </a:xfrm>
          <a:prstGeom prst="rect">
            <a:avLst/>
          </a:prstGeom>
          <a:solidFill>
            <a:schemeClr val="bg1"/>
          </a:solidFill>
        </p:spPr>
        <p:txBody>
          <a:bodyPr wrap="square" rtlCol="0">
            <a:spAutoFit/>
          </a:bodyPr>
          <a:lstStyle/>
          <a:p>
            <a:endParaRPr lang="es-ES" dirty="0"/>
          </a:p>
        </p:txBody>
      </p:sp>
      <p:pic>
        <p:nvPicPr>
          <p:cNvPr id="13" name="Imagen 12">
            <a:extLst>
              <a:ext uri="{FF2B5EF4-FFF2-40B4-BE49-F238E27FC236}">
                <a16:creationId xmlns:a16="http://schemas.microsoft.com/office/drawing/2014/main" id="{8D827295-F7B2-6151-4AD7-FB8300183E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1627" y="350335"/>
            <a:ext cx="3153124" cy="429508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fade">
                                      <p:cBhvr>
                                        <p:cTn id="12" dur="1000"/>
                                        <p:tgtEl>
                                          <p:spTgt spid="224"/>
                                        </p:tgtEl>
                                      </p:cBhvr>
                                    </p:animEffect>
                                    <p:anim calcmode="lin" valueType="num">
                                      <p:cBhvr>
                                        <p:cTn id="13" dur="1000" fill="hold"/>
                                        <p:tgtEl>
                                          <p:spTgt spid="224"/>
                                        </p:tgtEl>
                                        <p:attrNameLst>
                                          <p:attrName>ppt_x</p:attrName>
                                        </p:attrNameLst>
                                      </p:cBhvr>
                                      <p:tavLst>
                                        <p:tav tm="0">
                                          <p:val>
                                            <p:strVal val="#ppt_x"/>
                                          </p:val>
                                        </p:tav>
                                        <p:tav tm="100000">
                                          <p:val>
                                            <p:strVal val="#ppt_x"/>
                                          </p:val>
                                        </p:tav>
                                      </p:tavLst>
                                    </p:anim>
                                    <p:anim calcmode="lin" valueType="num">
                                      <p:cBhvr>
                                        <p:cTn id="14" dur="1000" fill="hold"/>
                                        <p:tgtEl>
                                          <p:spTgt spid="2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fade">
                                      <p:cBhvr>
                                        <p:cTn id="17" dur="1000"/>
                                        <p:tgtEl>
                                          <p:spTgt spid="227"/>
                                        </p:tgtEl>
                                      </p:cBhvr>
                                    </p:animEffect>
                                    <p:anim calcmode="lin" valueType="num">
                                      <p:cBhvr>
                                        <p:cTn id="18" dur="1000" fill="hold"/>
                                        <p:tgtEl>
                                          <p:spTgt spid="227"/>
                                        </p:tgtEl>
                                        <p:attrNameLst>
                                          <p:attrName>ppt_x</p:attrName>
                                        </p:attrNameLst>
                                      </p:cBhvr>
                                      <p:tavLst>
                                        <p:tav tm="0">
                                          <p:val>
                                            <p:strVal val="#ppt_x"/>
                                          </p:val>
                                        </p:tav>
                                        <p:tav tm="100000">
                                          <p:val>
                                            <p:strVal val="#ppt_x"/>
                                          </p:val>
                                        </p:tav>
                                      </p:tavLst>
                                    </p:anim>
                                    <p:anim calcmode="lin" valueType="num">
                                      <p:cBhvr>
                                        <p:cTn id="19" dur="1000" fill="hold"/>
                                        <p:tgtEl>
                                          <p:spTgt spid="2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7" grpId="0"/>
      <p:bldP spid="5" grpId="0"/>
      <p:bldP spid="6" grpId="0" animBg="1"/>
      <p:bldP spid="10" grpId="0" animBg="1"/>
      <p:bldP spid="12" grpId="0" animBg="1"/>
    </p:bld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A16685"/>
      </a:accent1>
      <a:accent2>
        <a:srgbClr val="212121"/>
      </a:accent2>
      <a:accent3>
        <a:srgbClr val="D4AFC3"/>
      </a:accent3>
      <a:accent4>
        <a:srgbClr val="AD3E79"/>
      </a:accent4>
      <a:accent5>
        <a:srgbClr val="CF6DA1"/>
      </a:accent5>
      <a:accent6>
        <a:srgbClr val="6E3855"/>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10345</TotalTime>
  <Words>3749</Words>
  <Application>Microsoft Macintosh PowerPoint</Application>
  <PresentationFormat>Presentación en pantalla (16:9)</PresentationFormat>
  <Paragraphs>300</Paragraphs>
  <Slides>36</Slides>
  <Notes>28</Notes>
  <HiddenSlides>0</HiddenSlides>
  <MMClips>3</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36</vt:i4>
      </vt:variant>
    </vt:vector>
  </HeadingPairs>
  <TitlesOfParts>
    <vt:vector size="41" baseType="lpstr">
      <vt:lpstr>Livvic</vt:lpstr>
      <vt:lpstr>Arial</vt:lpstr>
      <vt:lpstr>Roboto</vt:lpstr>
      <vt:lpstr>Catamaran Light</vt:lpstr>
      <vt:lpstr>Engineering Project Proposal by Slidesgo</vt:lpstr>
      <vt:lpstr>Reconstrucción virtual de las Reales Almonas de Triana</vt:lpstr>
      <vt:lpstr>Presentación de PowerPoint</vt:lpstr>
      <vt:lpstr>LA HISTORIA DEL JABÓN</vt:lpstr>
      <vt:lpstr>Presentación de PowerPoint</vt:lpstr>
      <vt:lpstr>Cómo se fabricaba el jabón</vt:lpstr>
      <vt:lpstr>Cómo se fabricaba el jabón</vt:lpstr>
      <vt:lpstr>TIPOS DE JABONES FABRICADOS</vt:lpstr>
      <vt:lpstr>EN LA ACTUALIDAD</vt:lpstr>
      <vt:lpstr>EN LA ACTUALIDAD</vt:lpstr>
      <vt:lpstr>Presentación de PowerPoint</vt:lpstr>
      <vt:lpstr>ENTORNO</vt:lpstr>
      <vt:lpstr>EXTERIOR DE LA FÁBRICA</vt:lpstr>
      <vt:lpstr>INTERIOR DE LA FÁBRICA</vt:lpstr>
      <vt:lpstr>Presentación de PowerPoint</vt:lpstr>
      <vt:lpstr>Presentación de PowerPoint</vt:lpstr>
      <vt:lpstr>Presentación de PowerPoint</vt:lpstr>
      <vt:lpstr>Presentación de PowerPoint</vt:lpstr>
      <vt:lpstr>Presentación de PowerPoint</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vt:lpstr>
      <vt:lpstr>MODELADO RENDES/COMPARACIONES</vt:lpstr>
      <vt:lpstr>MODELADO RENDES/COMPARACIONES</vt:lpstr>
      <vt:lpstr>MODELADO</vt:lpstr>
      <vt:lpstr>MODELADO</vt:lpstr>
      <vt:lpstr>MODELADO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Reconstrucción virtual de las Reales Almonas de Triana</dc:title>
  <dc:creator>Merces</dc:creator>
  <cp:lastModifiedBy>Julián Lebrato</cp:lastModifiedBy>
  <cp:revision>28</cp:revision>
  <dcterms:modified xsi:type="dcterms:W3CDTF">2023-05-18T11:11:46Z</dcterms:modified>
</cp:coreProperties>
</file>