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1" r:id="rId2"/>
    <p:sldId id="272" r:id="rId3"/>
    <p:sldId id="256" r:id="rId4"/>
    <p:sldId id="261" r:id="rId5"/>
    <p:sldId id="258" r:id="rId6"/>
    <p:sldId id="259" r:id="rId7"/>
    <p:sldId id="260" r:id="rId8"/>
    <p:sldId id="257" r:id="rId9"/>
    <p:sldId id="266" r:id="rId10"/>
    <p:sldId id="267" r:id="rId11"/>
    <p:sldId id="273" r:id="rId12"/>
    <p:sldId id="264" r:id="rId13"/>
    <p:sldId id="268" r:id="rId14"/>
    <p:sldId id="265" r:id="rId15"/>
    <p:sldId id="269" r:id="rId16"/>
    <p:sldId id="263" r:id="rId1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12"/>
    <p:restoredTop sz="94624"/>
  </p:normalViewPr>
  <p:slideViewPr>
    <p:cSldViewPr snapToGrid="0" snapToObjects="1">
      <p:cViewPr varScale="1">
        <p:scale>
          <a:sx n="112" d="100"/>
          <a:sy n="112" d="100"/>
        </p:scale>
        <p:origin x="3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AABCB9-19CC-8D41-9D8B-2D88926B965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32EF5B0-2252-374D-8756-DA74013CC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F4B11F1-8FF4-A345-897E-D3AA47298FB1}"/>
              </a:ext>
            </a:extLst>
          </p:cNvPr>
          <p:cNvSpPr>
            <a:spLocks noGrp="1"/>
          </p:cNvSpPr>
          <p:nvPr>
            <p:ph type="dt" sz="half" idx="10"/>
          </p:nvPr>
        </p:nvSpPr>
        <p:spPr/>
        <p:txBody>
          <a:bodyPr/>
          <a:lstStyle/>
          <a:p>
            <a:fld id="{E49DC72F-8CC6-2045-9415-4C5A5055E673}" type="datetimeFigureOut">
              <a:rPr lang="es-ES" smtClean="0"/>
              <a:t>9/3/20</a:t>
            </a:fld>
            <a:endParaRPr lang="es-ES"/>
          </a:p>
        </p:txBody>
      </p:sp>
      <p:sp>
        <p:nvSpPr>
          <p:cNvPr id="5" name="Marcador de pie de página 4">
            <a:extLst>
              <a:ext uri="{FF2B5EF4-FFF2-40B4-BE49-F238E27FC236}">
                <a16:creationId xmlns:a16="http://schemas.microsoft.com/office/drawing/2014/main" id="{82AD3B5E-2A5F-F240-91E8-539AD025D0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073C231-A19E-1940-91F0-9AD8B79B6710}"/>
              </a:ext>
            </a:extLst>
          </p:cNvPr>
          <p:cNvSpPr>
            <a:spLocks noGrp="1"/>
          </p:cNvSpPr>
          <p:nvPr>
            <p:ph type="sldNum" sz="quarter" idx="12"/>
          </p:nvPr>
        </p:nvSpPr>
        <p:spPr/>
        <p:txBody>
          <a:bodyPr/>
          <a:lstStyle/>
          <a:p>
            <a:fld id="{823F9FDE-1429-7141-BE75-32FFAE92C35E}" type="slidenum">
              <a:rPr lang="es-ES" smtClean="0"/>
              <a:t>‹Nº›</a:t>
            </a:fld>
            <a:endParaRPr lang="es-ES"/>
          </a:p>
        </p:txBody>
      </p:sp>
    </p:spTree>
    <p:extLst>
      <p:ext uri="{BB962C8B-B14F-4D97-AF65-F5344CB8AC3E}">
        <p14:creationId xmlns:p14="http://schemas.microsoft.com/office/powerpoint/2010/main" val="15443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41BFF7-BD18-2949-BC7B-149971FF4E2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AB38FEF-EFE2-8342-B889-84EE96F5D36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1ABFD9-E456-3048-B544-7E063219D093}"/>
              </a:ext>
            </a:extLst>
          </p:cNvPr>
          <p:cNvSpPr>
            <a:spLocks noGrp="1"/>
          </p:cNvSpPr>
          <p:nvPr>
            <p:ph type="dt" sz="half" idx="10"/>
          </p:nvPr>
        </p:nvSpPr>
        <p:spPr/>
        <p:txBody>
          <a:bodyPr/>
          <a:lstStyle/>
          <a:p>
            <a:fld id="{E49DC72F-8CC6-2045-9415-4C5A5055E673}" type="datetimeFigureOut">
              <a:rPr lang="es-ES" smtClean="0"/>
              <a:t>9/3/20</a:t>
            </a:fld>
            <a:endParaRPr lang="es-ES"/>
          </a:p>
        </p:txBody>
      </p:sp>
      <p:sp>
        <p:nvSpPr>
          <p:cNvPr id="5" name="Marcador de pie de página 4">
            <a:extLst>
              <a:ext uri="{FF2B5EF4-FFF2-40B4-BE49-F238E27FC236}">
                <a16:creationId xmlns:a16="http://schemas.microsoft.com/office/drawing/2014/main" id="{2E4BF142-466B-E94D-9FEF-170572FAE4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163477A-3995-5C48-A60F-584A7F4B61E2}"/>
              </a:ext>
            </a:extLst>
          </p:cNvPr>
          <p:cNvSpPr>
            <a:spLocks noGrp="1"/>
          </p:cNvSpPr>
          <p:nvPr>
            <p:ph type="sldNum" sz="quarter" idx="12"/>
          </p:nvPr>
        </p:nvSpPr>
        <p:spPr/>
        <p:txBody>
          <a:bodyPr/>
          <a:lstStyle/>
          <a:p>
            <a:fld id="{823F9FDE-1429-7141-BE75-32FFAE92C35E}" type="slidenum">
              <a:rPr lang="es-ES" smtClean="0"/>
              <a:t>‹Nº›</a:t>
            </a:fld>
            <a:endParaRPr lang="es-ES"/>
          </a:p>
        </p:txBody>
      </p:sp>
    </p:spTree>
    <p:extLst>
      <p:ext uri="{BB962C8B-B14F-4D97-AF65-F5344CB8AC3E}">
        <p14:creationId xmlns:p14="http://schemas.microsoft.com/office/powerpoint/2010/main" val="3987661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93F2EC-42FA-1944-A0D9-A21B86F9DD6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603B03B-0AF0-1049-ACD5-B27B22E62D5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D8B9B8-F98D-4B46-8E2C-40EAA166FFEC}"/>
              </a:ext>
            </a:extLst>
          </p:cNvPr>
          <p:cNvSpPr>
            <a:spLocks noGrp="1"/>
          </p:cNvSpPr>
          <p:nvPr>
            <p:ph type="dt" sz="half" idx="10"/>
          </p:nvPr>
        </p:nvSpPr>
        <p:spPr/>
        <p:txBody>
          <a:bodyPr/>
          <a:lstStyle/>
          <a:p>
            <a:fld id="{E49DC72F-8CC6-2045-9415-4C5A5055E673}" type="datetimeFigureOut">
              <a:rPr lang="es-ES" smtClean="0"/>
              <a:t>9/3/20</a:t>
            </a:fld>
            <a:endParaRPr lang="es-ES"/>
          </a:p>
        </p:txBody>
      </p:sp>
      <p:sp>
        <p:nvSpPr>
          <p:cNvPr id="5" name="Marcador de pie de página 4">
            <a:extLst>
              <a:ext uri="{FF2B5EF4-FFF2-40B4-BE49-F238E27FC236}">
                <a16:creationId xmlns:a16="http://schemas.microsoft.com/office/drawing/2014/main" id="{0CC95718-7633-B742-B8B3-002967A808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BEBCE7-2E48-2E4B-A49A-D0BF2E77184E}"/>
              </a:ext>
            </a:extLst>
          </p:cNvPr>
          <p:cNvSpPr>
            <a:spLocks noGrp="1"/>
          </p:cNvSpPr>
          <p:nvPr>
            <p:ph type="sldNum" sz="quarter" idx="12"/>
          </p:nvPr>
        </p:nvSpPr>
        <p:spPr/>
        <p:txBody>
          <a:bodyPr/>
          <a:lstStyle/>
          <a:p>
            <a:fld id="{823F9FDE-1429-7141-BE75-32FFAE92C35E}" type="slidenum">
              <a:rPr lang="es-ES" smtClean="0"/>
              <a:t>‹Nº›</a:t>
            </a:fld>
            <a:endParaRPr lang="es-ES"/>
          </a:p>
        </p:txBody>
      </p:sp>
    </p:spTree>
    <p:extLst>
      <p:ext uri="{BB962C8B-B14F-4D97-AF65-F5344CB8AC3E}">
        <p14:creationId xmlns:p14="http://schemas.microsoft.com/office/powerpoint/2010/main" val="201534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DAAAF6-C360-F64D-B3AD-9C5C829FF71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86E1FE-6FFD-D04D-AC31-070AA0706EE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96D208-4F1F-B643-9FF0-2C5EE641A9E2}"/>
              </a:ext>
            </a:extLst>
          </p:cNvPr>
          <p:cNvSpPr>
            <a:spLocks noGrp="1"/>
          </p:cNvSpPr>
          <p:nvPr>
            <p:ph type="dt" sz="half" idx="10"/>
          </p:nvPr>
        </p:nvSpPr>
        <p:spPr/>
        <p:txBody>
          <a:bodyPr/>
          <a:lstStyle/>
          <a:p>
            <a:fld id="{E49DC72F-8CC6-2045-9415-4C5A5055E673}" type="datetimeFigureOut">
              <a:rPr lang="es-ES" smtClean="0"/>
              <a:t>9/3/20</a:t>
            </a:fld>
            <a:endParaRPr lang="es-ES"/>
          </a:p>
        </p:txBody>
      </p:sp>
      <p:sp>
        <p:nvSpPr>
          <p:cNvPr id="5" name="Marcador de pie de página 4">
            <a:extLst>
              <a:ext uri="{FF2B5EF4-FFF2-40B4-BE49-F238E27FC236}">
                <a16:creationId xmlns:a16="http://schemas.microsoft.com/office/drawing/2014/main" id="{F9B54BB9-2E24-0C44-9BA9-2F8A1EA890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62C1F7-8335-9D48-9892-B288730A878A}"/>
              </a:ext>
            </a:extLst>
          </p:cNvPr>
          <p:cNvSpPr>
            <a:spLocks noGrp="1"/>
          </p:cNvSpPr>
          <p:nvPr>
            <p:ph type="sldNum" sz="quarter" idx="12"/>
          </p:nvPr>
        </p:nvSpPr>
        <p:spPr/>
        <p:txBody>
          <a:bodyPr/>
          <a:lstStyle/>
          <a:p>
            <a:fld id="{823F9FDE-1429-7141-BE75-32FFAE92C35E}" type="slidenum">
              <a:rPr lang="es-ES" smtClean="0"/>
              <a:t>‹Nº›</a:t>
            </a:fld>
            <a:endParaRPr lang="es-ES"/>
          </a:p>
        </p:txBody>
      </p:sp>
    </p:spTree>
    <p:extLst>
      <p:ext uri="{BB962C8B-B14F-4D97-AF65-F5344CB8AC3E}">
        <p14:creationId xmlns:p14="http://schemas.microsoft.com/office/powerpoint/2010/main" val="3897805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3062F-0637-7F47-A658-5897D7951B1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AC8E623-A58B-A948-B743-09C05D8F6F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B46D919-05CD-1D47-A479-7B1600B424DC}"/>
              </a:ext>
            </a:extLst>
          </p:cNvPr>
          <p:cNvSpPr>
            <a:spLocks noGrp="1"/>
          </p:cNvSpPr>
          <p:nvPr>
            <p:ph type="dt" sz="half" idx="10"/>
          </p:nvPr>
        </p:nvSpPr>
        <p:spPr/>
        <p:txBody>
          <a:bodyPr/>
          <a:lstStyle/>
          <a:p>
            <a:fld id="{E49DC72F-8CC6-2045-9415-4C5A5055E673}" type="datetimeFigureOut">
              <a:rPr lang="es-ES" smtClean="0"/>
              <a:t>9/3/20</a:t>
            </a:fld>
            <a:endParaRPr lang="es-ES"/>
          </a:p>
        </p:txBody>
      </p:sp>
      <p:sp>
        <p:nvSpPr>
          <p:cNvPr id="5" name="Marcador de pie de página 4">
            <a:extLst>
              <a:ext uri="{FF2B5EF4-FFF2-40B4-BE49-F238E27FC236}">
                <a16:creationId xmlns:a16="http://schemas.microsoft.com/office/drawing/2014/main" id="{9293D2B8-1F6D-6A4F-8326-6083B67E3C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0B247C-F6A4-5C40-B973-2D679B4FAA03}"/>
              </a:ext>
            </a:extLst>
          </p:cNvPr>
          <p:cNvSpPr>
            <a:spLocks noGrp="1"/>
          </p:cNvSpPr>
          <p:nvPr>
            <p:ph type="sldNum" sz="quarter" idx="12"/>
          </p:nvPr>
        </p:nvSpPr>
        <p:spPr/>
        <p:txBody>
          <a:bodyPr/>
          <a:lstStyle/>
          <a:p>
            <a:fld id="{823F9FDE-1429-7141-BE75-32FFAE92C35E}" type="slidenum">
              <a:rPr lang="es-ES" smtClean="0"/>
              <a:t>‹Nº›</a:t>
            </a:fld>
            <a:endParaRPr lang="es-ES"/>
          </a:p>
        </p:txBody>
      </p:sp>
    </p:spTree>
    <p:extLst>
      <p:ext uri="{BB962C8B-B14F-4D97-AF65-F5344CB8AC3E}">
        <p14:creationId xmlns:p14="http://schemas.microsoft.com/office/powerpoint/2010/main" val="357791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21DED7-CB30-EC44-9337-0190BEC4724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AAF15EE-6202-A84C-97B3-8D2DC670201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7CC0CA2-2DC1-FD41-8E73-E500508121C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9BEE31E-381E-B34B-9A71-5DBE608EB70A}"/>
              </a:ext>
            </a:extLst>
          </p:cNvPr>
          <p:cNvSpPr>
            <a:spLocks noGrp="1"/>
          </p:cNvSpPr>
          <p:nvPr>
            <p:ph type="dt" sz="half" idx="10"/>
          </p:nvPr>
        </p:nvSpPr>
        <p:spPr/>
        <p:txBody>
          <a:bodyPr/>
          <a:lstStyle/>
          <a:p>
            <a:fld id="{E49DC72F-8CC6-2045-9415-4C5A5055E673}" type="datetimeFigureOut">
              <a:rPr lang="es-ES" smtClean="0"/>
              <a:t>9/3/20</a:t>
            </a:fld>
            <a:endParaRPr lang="es-ES"/>
          </a:p>
        </p:txBody>
      </p:sp>
      <p:sp>
        <p:nvSpPr>
          <p:cNvPr id="6" name="Marcador de pie de página 5">
            <a:extLst>
              <a:ext uri="{FF2B5EF4-FFF2-40B4-BE49-F238E27FC236}">
                <a16:creationId xmlns:a16="http://schemas.microsoft.com/office/drawing/2014/main" id="{6022F37F-CBF9-3D4F-A2C0-65651944C5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F38C441-C77F-814B-8A80-643C99907C8C}"/>
              </a:ext>
            </a:extLst>
          </p:cNvPr>
          <p:cNvSpPr>
            <a:spLocks noGrp="1"/>
          </p:cNvSpPr>
          <p:nvPr>
            <p:ph type="sldNum" sz="quarter" idx="12"/>
          </p:nvPr>
        </p:nvSpPr>
        <p:spPr/>
        <p:txBody>
          <a:bodyPr/>
          <a:lstStyle/>
          <a:p>
            <a:fld id="{823F9FDE-1429-7141-BE75-32FFAE92C35E}" type="slidenum">
              <a:rPr lang="es-ES" smtClean="0"/>
              <a:t>‹Nº›</a:t>
            </a:fld>
            <a:endParaRPr lang="es-ES"/>
          </a:p>
        </p:txBody>
      </p:sp>
    </p:spTree>
    <p:extLst>
      <p:ext uri="{BB962C8B-B14F-4D97-AF65-F5344CB8AC3E}">
        <p14:creationId xmlns:p14="http://schemas.microsoft.com/office/powerpoint/2010/main" val="2234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2D1889-ECDC-6349-A0B6-3777E890462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B95CA62-4F2F-4C41-A94A-488F7196A5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A469556-2056-9A49-B8ED-79D4CF74F0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7C93CF1-24C8-C84D-81AD-939237EE7A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3864750-7C43-3F46-BBF1-4F11F94790D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13473FD-4070-EC4D-A357-D51D7C4455BD}"/>
              </a:ext>
            </a:extLst>
          </p:cNvPr>
          <p:cNvSpPr>
            <a:spLocks noGrp="1"/>
          </p:cNvSpPr>
          <p:nvPr>
            <p:ph type="dt" sz="half" idx="10"/>
          </p:nvPr>
        </p:nvSpPr>
        <p:spPr/>
        <p:txBody>
          <a:bodyPr/>
          <a:lstStyle/>
          <a:p>
            <a:fld id="{E49DC72F-8CC6-2045-9415-4C5A5055E673}" type="datetimeFigureOut">
              <a:rPr lang="es-ES" smtClean="0"/>
              <a:t>9/3/20</a:t>
            </a:fld>
            <a:endParaRPr lang="es-ES"/>
          </a:p>
        </p:txBody>
      </p:sp>
      <p:sp>
        <p:nvSpPr>
          <p:cNvPr id="8" name="Marcador de pie de página 7">
            <a:extLst>
              <a:ext uri="{FF2B5EF4-FFF2-40B4-BE49-F238E27FC236}">
                <a16:creationId xmlns:a16="http://schemas.microsoft.com/office/drawing/2014/main" id="{B738709D-9940-CF44-8AFE-E4580C2C466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80A012A-E32D-A44A-ABFA-CB657973C9CA}"/>
              </a:ext>
            </a:extLst>
          </p:cNvPr>
          <p:cNvSpPr>
            <a:spLocks noGrp="1"/>
          </p:cNvSpPr>
          <p:nvPr>
            <p:ph type="sldNum" sz="quarter" idx="12"/>
          </p:nvPr>
        </p:nvSpPr>
        <p:spPr/>
        <p:txBody>
          <a:bodyPr/>
          <a:lstStyle/>
          <a:p>
            <a:fld id="{823F9FDE-1429-7141-BE75-32FFAE92C35E}" type="slidenum">
              <a:rPr lang="es-ES" smtClean="0"/>
              <a:t>‹Nº›</a:t>
            </a:fld>
            <a:endParaRPr lang="es-ES"/>
          </a:p>
        </p:txBody>
      </p:sp>
    </p:spTree>
    <p:extLst>
      <p:ext uri="{BB962C8B-B14F-4D97-AF65-F5344CB8AC3E}">
        <p14:creationId xmlns:p14="http://schemas.microsoft.com/office/powerpoint/2010/main" val="3600210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5A7957-7E76-0D44-B6B9-B334E43E897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FCCEFF4-01D1-5542-89AD-4AFB1E43958B}"/>
              </a:ext>
            </a:extLst>
          </p:cNvPr>
          <p:cNvSpPr>
            <a:spLocks noGrp="1"/>
          </p:cNvSpPr>
          <p:nvPr>
            <p:ph type="dt" sz="half" idx="10"/>
          </p:nvPr>
        </p:nvSpPr>
        <p:spPr/>
        <p:txBody>
          <a:bodyPr/>
          <a:lstStyle/>
          <a:p>
            <a:fld id="{E49DC72F-8CC6-2045-9415-4C5A5055E673}" type="datetimeFigureOut">
              <a:rPr lang="es-ES" smtClean="0"/>
              <a:t>9/3/20</a:t>
            </a:fld>
            <a:endParaRPr lang="es-ES"/>
          </a:p>
        </p:txBody>
      </p:sp>
      <p:sp>
        <p:nvSpPr>
          <p:cNvPr id="4" name="Marcador de pie de página 3">
            <a:extLst>
              <a:ext uri="{FF2B5EF4-FFF2-40B4-BE49-F238E27FC236}">
                <a16:creationId xmlns:a16="http://schemas.microsoft.com/office/drawing/2014/main" id="{E7DDC4F6-9A8F-4248-86EA-8B6D52DE83F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0306657-3F09-474C-AB38-455AFFE1706A}"/>
              </a:ext>
            </a:extLst>
          </p:cNvPr>
          <p:cNvSpPr>
            <a:spLocks noGrp="1"/>
          </p:cNvSpPr>
          <p:nvPr>
            <p:ph type="sldNum" sz="quarter" idx="12"/>
          </p:nvPr>
        </p:nvSpPr>
        <p:spPr/>
        <p:txBody>
          <a:bodyPr/>
          <a:lstStyle/>
          <a:p>
            <a:fld id="{823F9FDE-1429-7141-BE75-32FFAE92C35E}" type="slidenum">
              <a:rPr lang="es-ES" smtClean="0"/>
              <a:t>‹Nº›</a:t>
            </a:fld>
            <a:endParaRPr lang="es-ES"/>
          </a:p>
        </p:txBody>
      </p:sp>
    </p:spTree>
    <p:extLst>
      <p:ext uri="{BB962C8B-B14F-4D97-AF65-F5344CB8AC3E}">
        <p14:creationId xmlns:p14="http://schemas.microsoft.com/office/powerpoint/2010/main" val="1481752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733818-0970-864A-943C-64C1D09410E1}"/>
              </a:ext>
            </a:extLst>
          </p:cNvPr>
          <p:cNvSpPr>
            <a:spLocks noGrp="1"/>
          </p:cNvSpPr>
          <p:nvPr>
            <p:ph type="dt" sz="half" idx="10"/>
          </p:nvPr>
        </p:nvSpPr>
        <p:spPr/>
        <p:txBody>
          <a:bodyPr/>
          <a:lstStyle/>
          <a:p>
            <a:fld id="{E49DC72F-8CC6-2045-9415-4C5A5055E673}" type="datetimeFigureOut">
              <a:rPr lang="es-ES" smtClean="0"/>
              <a:t>9/3/20</a:t>
            </a:fld>
            <a:endParaRPr lang="es-ES"/>
          </a:p>
        </p:txBody>
      </p:sp>
      <p:sp>
        <p:nvSpPr>
          <p:cNvPr id="3" name="Marcador de pie de página 2">
            <a:extLst>
              <a:ext uri="{FF2B5EF4-FFF2-40B4-BE49-F238E27FC236}">
                <a16:creationId xmlns:a16="http://schemas.microsoft.com/office/drawing/2014/main" id="{48B1A361-3C04-1E47-A9A8-514484D4AE3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F1ECE8E-0991-724E-A738-4C4F3BD7140B}"/>
              </a:ext>
            </a:extLst>
          </p:cNvPr>
          <p:cNvSpPr>
            <a:spLocks noGrp="1"/>
          </p:cNvSpPr>
          <p:nvPr>
            <p:ph type="sldNum" sz="quarter" idx="12"/>
          </p:nvPr>
        </p:nvSpPr>
        <p:spPr/>
        <p:txBody>
          <a:bodyPr/>
          <a:lstStyle/>
          <a:p>
            <a:fld id="{823F9FDE-1429-7141-BE75-32FFAE92C35E}" type="slidenum">
              <a:rPr lang="es-ES" smtClean="0"/>
              <a:t>‹Nº›</a:t>
            </a:fld>
            <a:endParaRPr lang="es-ES"/>
          </a:p>
        </p:txBody>
      </p:sp>
    </p:spTree>
    <p:extLst>
      <p:ext uri="{BB962C8B-B14F-4D97-AF65-F5344CB8AC3E}">
        <p14:creationId xmlns:p14="http://schemas.microsoft.com/office/powerpoint/2010/main" val="2447670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080272-22F8-964F-B31A-657BFA0A229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962C07-7535-E644-A29B-9529C5C9E1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9F94A05-770D-CB4E-8087-51333EF017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409120-C6C6-F842-AC2D-BBED7A5D0E3C}"/>
              </a:ext>
            </a:extLst>
          </p:cNvPr>
          <p:cNvSpPr>
            <a:spLocks noGrp="1"/>
          </p:cNvSpPr>
          <p:nvPr>
            <p:ph type="dt" sz="half" idx="10"/>
          </p:nvPr>
        </p:nvSpPr>
        <p:spPr/>
        <p:txBody>
          <a:bodyPr/>
          <a:lstStyle/>
          <a:p>
            <a:fld id="{E49DC72F-8CC6-2045-9415-4C5A5055E673}" type="datetimeFigureOut">
              <a:rPr lang="es-ES" smtClean="0"/>
              <a:t>9/3/20</a:t>
            </a:fld>
            <a:endParaRPr lang="es-ES"/>
          </a:p>
        </p:txBody>
      </p:sp>
      <p:sp>
        <p:nvSpPr>
          <p:cNvPr id="6" name="Marcador de pie de página 5">
            <a:extLst>
              <a:ext uri="{FF2B5EF4-FFF2-40B4-BE49-F238E27FC236}">
                <a16:creationId xmlns:a16="http://schemas.microsoft.com/office/drawing/2014/main" id="{94FD06C9-B65E-BD4D-8B2F-D36F6BAE6B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CF12832-5517-EA47-A7FB-05AC4FDFC546}"/>
              </a:ext>
            </a:extLst>
          </p:cNvPr>
          <p:cNvSpPr>
            <a:spLocks noGrp="1"/>
          </p:cNvSpPr>
          <p:nvPr>
            <p:ph type="sldNum" sz="quarter" idx="12"/>
          </p:nvPr>
        </p:nvSpPr>
        <p:spPr/>
        <p:txBody>
          <a:bodyPr/>
          <a:lstStyle/>
          <a:p>
            <a:fld id="{823F9FDE-1429-7141-BE75-32FFAE92C35E}" type="slidenum">
              <a:rPr lang="es-ES" smtClean="0"/>
              <a:t>‹Nº›</a:t>
            </a:fld>
            <a:endParaRPr lang="es-ES"/>
          </a:p>
        </p:txBody>
      </p:sp>
    </p:spTree>
    <p:extLst>
      <p:ext uri="{BB962C8B-B14F-4D97-AF65-F5344CB8AC3E}">
        <p14:creationId xmlns:p14="http://schemas.microsoft.com/office/powerpoint/2010/main" val="371292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89EFFF-9765-E944-8B8C-9F5906073F0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5519C6D-B22C-D84D-93B5-60E5F14516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19D8BEE-4370-F547-83B8-A95FFB87A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F231698-EDCE-0E4A-86EF-616F358DF2EA}"/>
              </a:ext>
            </a:extLst>
          </p:cNvPr>
          <p:cNvSpPr>
            <a:spLocks noGrp="1"/>
          </p:cNvSpPr>
          <p:nvPr>
            <p:ph type="dt" sz="half" idx="10"/>
          </p:nvPr>
        </p:nvSpPr>
        <p:spPr/>
        <p:txBody>
          <a:bodyPr/>
          <a:lstStyle/>
          <a:p>
            <a:fld id="{E49DC72F-8CC6-2045-9415-4C5A5055E673}" type="datetimeFigureOut">
              <a:rPr lang="es-ES" smtClean="0"/>
              <a:t>9/3/20</a:t>
            </a:fld>
            <a:endParaRPr lang="es-ES"/>
          </a:p>
        </p:txBody>
      </p:sp>
      <p:sp>
        <p:nvSpPr>
          <p:cNvPr id="6" name="Marcador de pie de página 5">
            <a:extLst>
              <a:ext uri="{FF2B5EF4-FFF2-40B4-BE49-F238E27FC236}">
                <a16:creationId xmlns:a16="http://schemas.microsoft.com/office/drawing/2014/main" id="{FCC4CCD1-EE2C-1542-A58A-D0894698EC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E61932-4671-264E-806D-FEB2CF7D53A0}"/>
              </a:ext>
            </a:extLst>
          </p:cNvPr>
          <p:cNvSpPr>
            <a:spLocks noGrp="1"/>
          </p:cNvSpPr>
          <p:nvPr>
            <p:ph type="sldNum" sz="quarter" idx="12"/>
          </p:nvPr>
        </p:nvSpPr>
        <p:spPr/>
        <p:txBody>
          <a:bodyPr/>
          <a:lstStyle/>
          <a:p>
            <a:fld id="{823F9FDE-1429-7141-BE75-32FFAE92C35E}" type="slidenum">
              <a:rPr lang="es-ES" smtClean="0"/>
              <a:t>‹Nº›</a:t>
            </a:fld>
            <a:endParaRPr lang="es-ES"/>
          </a:p>
        </p:txBody>
      </p:sp>
    </p:spTree>
    <p:extLst>
      <p:ext uri="{BB962C8B-B14F-4D97-AF65-F5344CB8AC3E}">
        <p14:creationId xmlns:p14="http://schemas.microsoft.com/office/powerpoint/2010/main" val="213720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0AC4FD-A6AD-9E47-8B87-AFDB9C3C4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C06DF89-E944-0D41-BB6E-97F28403FE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E6C0FB-3F48-074F-B70A-BF3A2977B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9DC72F-8CC6-2045-9415-4C5A5055E673}" type="datetimeFigureOut">
              <a:rPr lang="es-ES" smtClean="0"/>
              <a:t>9/3/20</a:t>
            </a:fld>
            <a:endParaRPr lang="es-ES"/>
          </a:p>
        </p:txBody>
      </p:sp>
      <p:sp>
        <p:nvSpPr>
          <p:cNvPr id="5" name="Marcador de pie de página 4">
            <a:extLst>
              <a:ext uri="{FF2B5EF4-FFF2-40B4-BE49-F238E27FC236}">
                <a16:creationId xmlns:a16="http://schemas.microsoft.com/office/drawing/2014/main" id="{4C9AD3F2-5E49-8449-B207-80E2E17E38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94C48F2-5775-134C-A5C2-24D32C2A63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F9FDE-1429-7141-BE75-32FFAE92C35E}" type="slidenum">
              <a:rPr lang="es-ES" smtClean="0"/>
              <a:t>‹Nº›</a:t>
            </a:fld>
            <a:endParaRPr lang="es-ES"/>
          </a:p>
        </p:txBody>
      </p:sp>
    </p:spTree>
    <p:extLst>
      <p:ext uri="{BB962C8B-B14F-4D97-AF65-F5344CB8AC3E}">
        <p14:creationId xmlns:p14="http://schemas.microsoft.com/office/powerpoint/2010/main" val="994665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tiff"/><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jp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http://www.ieo.es/documents/10640/5626803/NP_270718_BOQUERON.jpg/dffea6f5-3864-4b58-86e2-5d5e500514dd?t=1533123827000"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F8C2979-611C-5540-8878-274278BAFCFA}"/>
              </a:ext>
            </a:extLst>
          </p:cNvPr>
          <p:cNvPicPr>
            <a:picLocks noChangeAspect="1"/>
          </p:cNvPicPr>
          <p:nvPr/>
        </p:nvPicPr>
        <p:blipFill>
          <a:blip r:embed="rId2"/>
          <a:stretch>
            <a:fillRect/>
          </a:stretch>
        </p:blipFill>
        <p:spPr>
          <a:xfrm>
            <a:off x="1266422" y="0"/>
            <a:ext cx="9659155" cy="6858000"/>
          </a:xfrm>
          <a:prstGeom prst="rect">
            <a:avLst/>
          </a:prstGeom>
        </p:spPr>
      </p:pic>
      <p:sp>
        <p:nvSpPr>
          <p:cNvPr id="3" name="Subtítulo 2">
            <a:extLst>
              <a:ext uri="{FF2B5EF4-FFF2-40B4-BE49-F238E27FC236}">
                <a16:creationId xmlns:a16="http://schemas.microsoft.com/office/drawing/2014/main" id="{00DD1372-8F03-384E-BDBE-FAEA5BACA3B1}"/>
              </a:ext>
            </a:extLst>
          </p:cNvPr>
          <p:cNvSpPr>
            <a:spLocks noGrp="1"/>
          </p:cNvSpPr>
          <p:nvPr>
            <p:ph type="subTitle" idx="1"/>
          </p:nvPr>
        </p:nvSpPr>
        <p:spPr>
          <a:xfrm>
            <a:off x="6684040" y="781878"/>
            <a:ext cx="3644349" cy="3462095"/>
          </a:xfrm>
        </p:spPr>
        <p:txBody>
          <a:bodyPr>
            <a:normAutofit/>
          </a:bodyPr>
          <a:lstStyle/>
          <a:p>
            <a:r>
              <a:rPr lang="es-ES" b="1" dirty="0">
                <a:solidFill>
                  <a:srgbClr val="002060"/>
                </a:solidFill>
              </a:rPr>
              <a:t>Propuesta de Recuperación del estuario del Guadalquivir</a:t>
            </a:r>
          </a:p>
          <a:p>
            <a:r>
              <a:rPr lang="es-ES" b="1" dirty="0">
                <a:solidFill>
                  <a:srgbClr val="002060"/>
                </a:solidFill>
              </a:rPr>
              <a:t>Julián Lebrato Martínez</a:t>
            </a:r>
          </a:p>
          <a:p>
            <a:r>
              <a:rPr lang="es-ES" b="1" dirty="0">
                <a:solidFill>
                  <a:srgbClr val="002060"/>
                </a:solidFill>
              </a:rPr>
              <a:t>Grupo </a:t>
            </a:r>
            <a:r>
              <a:rPr lang="es-ES" b="1" dirty="0" err="1">
                <a:solidFill>
                  <a:srgbClr val="002060"/>
                </a:solidFill>
              </a:rPr>
              <a:t>Tar</a:t>
            </a:r>
            <a:r>
              <a:rPr lang="es-ES" b="1" dirty="0">
                <a:solidFill>
                  <a:srgbClr val="002060"/>
                </a:solidFill>
              </a:rPr>
              <a:t>, Universidad de Sevilla, 12 marzo 2020.</a:t>
            </a:r>
          </a:p>
        </p:txBody>
      </p:sp>
    </p:spTree>
    <p:extLst>
      <p:ext uri="{BB962C8B-B14F-4D97-AF65-F5344CB8AC3E}">
        <p14:creationId xmlns:p14="http://schemas.microsoft.com/office/powerpoint/2010/main" val="297739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90F99BB-5761-9E47-8EC3-6EB32B1F6D1E}"/>
              </a:ext>
            </a:extLst>
          </p:cNvPr>
          <p:cNvPicPr>
            <a:picLocks noGrp="1" noChangeAspect="1"/>
          </p:cNvPicPr>
          <p:nvPr>
            <p:ph idx="1"/>
          </p:nvPr>
        </p:nvPicPr>
        <p:blipFill>
          <a:blip r:embed="rId2"/>
          <a:stretch>
            <a:fillRect/>
          </a:stretch>
        </p:blipFill>
        <p:spPr>
          <a:xfrm>
            <a:off x="0" y="1441848"/>
            <a:ext cx="6608224" cy="4122916"/>
          </a:xfrm>
        </p:spPr>
      </p:pic>
      <p:sp>
        <p:nvSpPr>
          <p:cNvPr id="2" name="Título 1">
            <a:extLst>
              <a:ext uri="{FF2B5EF4-FFF2-40B4-BE49-F238E27FC236}">
                <a16:creationId xmlns:a16="http://schemas.microsoft.com/office/drawing/2014/main" id="{337DAF24-E407-5940-9770-7AD3C7A6719C}"/>
              </a:ext>
            </a:extLst>
          </p:cNvPr>
          <p:cNvSpPr>
            <a:spLocks noGrp="1"/>
          </p:cNvSpPr>
          <p:nvPr>
            <p:ph type="title"/>
          </p:nvPr>
        </p:nvSpPr>
        <p:spPr>
          <a:xfrm>
            <a:off x="5154930" y="365125"/>
            <a:ext cx="6198870" cy="1325563"/>
          </a:xfrm>
        </p:spPr>
        <p:txBody>
          <a:bodyPr>
            <a:normAutofit/>
          </a:bodyPr>
          <a:lstStyle/>
          <a:p>
            <a:r>
              <a:rPr lang="es-ES" sz="3600" dirty="0">
                <a:solidFill>
                  <a:srgbClr val="002060"/>
                </a:solidFill>
              </a:rPr>
              <a:t>Que deben ser estabilizadas y naturalizadas…</a:t>
            </a:r>
          </a:p>
        </p:txBody>
      </p:sp>
      <p:pic>
        <p:nvPicPr>
          <p:cNvPr id="4" name="Imagen 3">
            <a:extLst>
              <a:ext uri="{FF2B5EF4-FFF2-40B4-BE49-F238E27FC236}">
                <a16:creationId xmlns:a16="http://schemas.microsoft.com/office/drawing/2014/main" id="{0474D292-3FC0-FF4A-AAF9-ED46408122AC}"/>
              </a:ext>
            </a:extLst>
          </p:cNvPr>
          <p:cNvPicPr>
            <a:picLocks noChangeAspect="1"/>
          </p:cNvPicPr>
          <p:nvPr/>
        </p:nvPicPr>
        <p:blipFill>
          <a:blip r:embed="rId3"/>
          <a:stretch>
            <a:fillRect/>
          </a:stretch>
        </p:blipFill>
        <p:spPr>
          <a:xfrm>
            <a:off x="3923320" y="4847586"/>
            <a:ext cx="3440437" cy="1790709"/>
          </a:xfrm>
          <a:prstGeom prst="rect">
            <a:avLst/>
          </a:prstGeom>
        </p:spPr>
      </p:pic>
      <p:pic>
        <p:nvPicPr>
          <p:cNvPr id="1025" name="Picture 1" descr="page49image1815040">
            <a:extLst>
              <a:ext uri="{FF2B5EF4-FFF2-40B4-BE49-F238E27FC236}">
                <a16:creationId xmlns:a16="http://schemas.microsoft.com/office/drawing/2014/main" id="{5BC00488-5E08-794F-8B19-20E457E99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462" y="1919110"/>
            <a:ext cx="5643537" cy="412203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D21999DA-CAB9-1942-BD03-46157139D1B9}"/>
              </a:ext>
            </a:extLst>
          </p:cNvPr>
          <p:cNvPicPr>
            <a:picLocks noChangeAspect="1"/>
          </p:cNvPicPr>
          <p:nvPr/>
        </p:nvPicPr>
        <p:blipFill>
          <a:blip r:embed="rId5"/>
          <a:stretch>
            <a:fillRect/>
          </a:stretch>
        </p:blipFill>
        <p:spPr>
          <a:xfrm>
            <a:off x="0" y="48255"/>
            <a:ext cx="4309110" cy="2242844"/>
          </a:xfrm>
          <a:prstGeom prst="rect">
            <a:avLst/>
          </a:prstGeom>
        </p:spPr>
      </p:pic>
      <p:pic>
        <p:nvPicPr>
          <p:cNvPr id="8" name="Imagen 7">
            <a:extLst>
              <a:ext uri="{FF2B5EF4-FFF2-40B4-BE49-F238E27FC236}">
                <a16:creationId xmlns:a16="http://schemas.microsoft.com/office/drawing/2014/main" id="{70356C37-F8D1-F842-A1B8-334B19AF76C7}"/>
              </a:ext>
            </a:extLst>
          </p:cNvPr>
          <p:cNvPicPr>
            <a:picLocks noChangeAspect="1"/>
          </p:cNvPicPr>
          <p:nvPr/>
        </p:nvPicPr>
        <p:blipFill>
          <a:blip r:embed="rId6"/>
          <a:stretch>
            <a:fillRect/>
          </a:stretch>
        </p:blipFill>
        <p:spPr>
          <a:xfrm>
            <a:off x="6608224" y="1453920"/>
            <a:ext cx="2239352" cy="1672049"/>
          </a:xfrm>
          <a:prstGeom prst="rect">
            <a:avLst/>
          </a:prstGeom>
        </p:spPr>
      </p:pic>
      <p:pic>
        <p:nvPicPr>
          <p:cNvPr id="9" name="Imagen 8">
            <a:extLst>
              <a:ext uri="{FF2B5EF4-FFF2-40B4-BE49-F238E27FC236}">
                <a16:creationId xmlns:a16="http://schemas.microsoft.com/office/drawing/2014/main" id="{7BAEE3B0-61AC-2B4B-A98B-7D5BC66CD934}"/>
              </a:ext>
            </a:extLst>
          </p:cNvPr>
          <p:cNvPicPr>
            <a:picLocks noChangeAspect="1"/>
          </p:cNvPicPr>
          <p:nvPr/>
        </p:nvPicPr>
        <p:blipFill>
          <a:blip r:embed="rId7"/>
          <a:stretch>
            <a:fillRect/>
          </a:stretch>
        </p:blipFill>
        <p:spPr>
          <a:xfrm>
            <a:off x="8536940" y="4664964"/>
            <a:ext cx="3655060" cy="2193036"/>
          </a:xfrm>
          <a:prstGeom prst="rect">
            <a:avLst/>
          </a:prstGeom>
        </p:spPr>
      </p:pic>
    </p:spTree>
    <p:extLst>
      <p:ext uri="{BB962C8B-B14F-4D97-AF65-F5344CB8AC3E}">
        <p14:creationId xmlns:p14="http://schemas.microsoft.com/office/powerpoint/2010/main" val="2040985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C3F251-6E0E-E943-BA14-F16056B2C2D1}"/>
              </a:ext>
            </a:extLst>
          </p:cNvPr>
          <p:cNvSpPr>
            <a:spLocks noGrp="1"/>
          </p:cNvSpPr>
          <p:nvPr>
            <p:ph type="title"/>
          </p:nvPr>
        </p:nvSpPr>
        <p:spPr>
          <a:xfrm>
            <a:off x="6629261" y="1251184"/>
            <a:ext cx="5452249" cy="1325563"/>
          </a:xfrm>
        </p:spPr>
        <p:txBody>
          <a:bodyPr>
            <a:noAutofit/>
          </a:bodyPr>
          <a:lstStyle/>
          <a:p>
            <a:r>
              <a:rPr lang="es-ES" sz="2400" dirty="0">
                <a:solidFill>
                  <a:srgbClr val="002060"/>
                </a:solidFill>
              </a:rPr>
              <a:t>En la Puebla del rio tenemos un ejemplo de hasta donde puede llegar la erosión de la orilla, y planteamos una estrategia de estabilizar con gaviones y naturalizar con arena de dragado y compost de depuradora de aguas residuales de soporte a la vegetación de ribera, que es lo que proponemos para esta orilla del Paseo Carlos de Mesa de Coria del rio.</a:t>
            </a:r>
          </a:p>
        </p:txBody>
      </p:sp>
      <p:pic>
        <p:nvPicPr>
          <p:cNvPr id="5" name="Imagen 4">
            <a:extLst>
              <a:ext uri="{FF2B5EF4-FFF2-40B4-BE49-F238E27FC236}">
                <a16:creationId xmlns:a16="http://schemas.microsoft.com/office/drawing/2014/main" id="{04ED536D-0C17-B140-BEFF-50BC334801C5}"/>
              </a:ext>
            </a:extLst>
          </p:cNvPr>
          <p:cNvPicPr>
            <a:picLocks noChangeAspect="1"/>
          </p:cNvPicPr>
          <p:nvPr/>
        </p:nvPicPr>
        <p:blipFill>
          <a:blip r:embed="rId2"/>
          <a:stretch>
            <a:fillRect/>
          </a:stretch>
        </p:blipFill>
        <p:spPr>
          <a:xfrm>
            <a:off x="0" y="18617"/>
            <a:ext cx="6518771" cy="3666484"/>
          </a:xfrm>
          <a:prstGeom prst="rect">
            <a:avLst/>
          </a:prstGeom>
        </p:spPr>
      </p:pic>
      <p:pic>
        <p:nvPicPr>
          <p:cNvPr id="7" name="Imagen 6">
            <a:extLst>
              <a:ext uri="{FF2B5EF4-FFF2-40B4-BE49-F238E27FC236}">
                <a16:creationId xmlns:a16="http://schemas.microsoft.com/office/drawing/2014/main" id="{1EF6C88E-81D3-304F-B7F3-DDDFE4F7BE74}"/>
              </a:ext>
            </a:extLst>
          </p:cNvPr>
          <p:cNvPicPr>
            <a:picLocks noChangeAspect="1"/>
          </p:cNvPicPr>
          <p:nvPr/>
        </p:nvPicPr>
        <p:blipFill>
          <a:blip r:embed="rId3"/>
          <a:stretch>
            <a:fillRect/>
          </a:stretch>
        </p:blipFill>
        <p:spPr>
          <a:xfrm>
            <a:off x="0" y="3685101"/>
            <a:ext cx="6096000" cy="3172900"/>
          </a:xfrm>
          <a:prstGeom prst="rect">
            <a:avLst/>
          </a:prstGeom>
        </p:spPr>
      </p:pic>
      <p:pic>
        <p:nvPicPr>
          <p:cNvPr id="9" name="Imagen 8">
            <a:extLst>
              <a:ext uri="{FF2B5EF4-FFF2-40B4-BE49-F238E27FC236}">
                <a16:creationId xmlns:a16="http://schemas.microsoft.com/office/drawing/2014/main" id="{92533902-83A9-C141-AFF9-7ACEF48C61F1}"/>
              </a:ext>
            </a:extLst>
          </p:cNvPr>
          <p:cNvPicPr>
            <a:picLocks noChangeAspect="1"/>
          </p:cNvPicPr>
          <p:nvPr/>
        </p:nvPicPr>
        <p:blipFill>
          <a:blip r:embed="rId4"/>
          <a:stretch>
            <a:fillRect/>
          </a:stretch>
        </p:blipFill>
        <p:spPr>
          <a:xfrm>
            <a:off x="6096000" y="3672674"/>
            <a:ext cx="6096000" cy="3172901"/>
          </a:xfrm>
          <a:prstGeom prst="rect">
            <a:avLst/>
          </a:prstGeom>
        </p:spPr>
      </p:pic>
    </p:spTree>
    <p:extLst>
      <p:ext uri="{BB962C8B-B14F-4D97-AF65-F5344CB8AC3E}">
        <p14:creationId xmlns:p14="http://schemas.microsoft.com/office/powerpoint/2010/main" val="137077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0E7794-3403-4E43-9E60-47B2ED00B3E1}"/>
              </a:ext>
            </a:extLst>
          </p:cNvPr>
          <p:cNvSpPr>
            <a:spLocks noGrp="1"/>
          </p:cNvSpPr>
          <p:nvPr>
            <p:ph type="ctrTitle"/>
          </p:nvPr>
        </p:nvSpPr>
        <p:spPr/>
        <p:txBody>
          <a:bodyPr/>
          <a:lstStyle/>
          <a:p>
            <a:endParaRPr lang="es-ES"/>
          </a:p>
        </p:txBody>
      </p:sp>
      <p:sp>
        <p:nvSpPr>
          <p:cNvPr id="3" name="Subtítulo 2">
            <a:extLst>
              <a:ext uri="{FF2B5EF4-FFF2-40B4-BE49-F238E27FC236}">
                <a16:creationId xmlns:a16="http://schemas.microsoft.com/office/drawing/2014/main" id="{FAFFFA37-5489-0546-8696-4D6AA4603D3E}"/>
              </a:ext>
            </a:extLst>
          </p:cNvPr>
          <p:cNvSpPr>
            <a:spLocks noGrp="1"/>
          </p:cNvSpPr>
          <p:nvPr>
            <p:ph type="subTitle" idx="1"/>
          </p:nvPr>
        </p:nvSpPr>
        <p:spPr>
          <a:xfrm>
            <a:off x="3917194" y="0"/>
            <a:ext cx="7566986" cy="1655762"/>
          </a:xfrm>
        </p:spPr>
        <p:txBody>
          <a:bodyPr>
            <a:noAutofit/>
          </a:bodyPr>
          <a:lstStyle/>
          <a:p>
            <a:r>
              <a:rPr lang="es-ES" sz="3200" dirty="0">
                <a:solidFill>
                  <a:srgbClr val="002060"/>
                </a:solidFill>
              </a:rPr>
              <a:t>Esta naturalización nos traerá un aumento de la vida en la ribera del rio y por ello mayor cantidad de actividad biológica y por ello de pesca con la recuperación, revegetación y reforestación de la ribera.</a:t>
            </a:r>
          </a:p>
        </p:txBody>
      </p:sp>
      <p:pic>
        <p:nvPicPr>
          <p:cNvPr id="8" name="Imagen 7">
            <a:extLst>
              <a:ext uri="{FF2B5EF4-FFF2-40B4-BE49-F238E27FC236}">
                <a16:creationId xmlns:a16="http://schemas.microsoft.com/office/drawing/2014/main" id="{B1FCC626-291F-A94B-8968-9387DAC025CF}"/>
              </a:ext>
            </a:extLst>
          </p:cNvPr>
          <p:cNvPicPr>
            <a:picLocks noChangeAspect="1"/>
          </p:cNvPicPr>
          <p:nvPr/>
        </p:nvPicPr>
        <p:blipFill>
          <a:blip r:embed="rId2"/>
          <a:stretch>
            <a:fillRect/>
          </a:stretch>
        </p:blipFill>
        <p:spPr>
          <a:xfrm>
            <a:off x="3884061" y="2278934"/>
            <a:ext cx="8201922" cy="4605572"/>
          </a:xfrm>
          <a:prstGeom prst="rect">
            <a:avLst/>
          </a:prstGeom>
        </p:spPr>
      </p:pic>
      <p:pic>
        <p:nvPicPr>
          <p:cNvPr id="4" name="Imagen 3">
            <a:extLst>
              <a:ext uri="{FF2B5EF4-FFF2-40B4-BE49-F238E27FC236}">
                <a16:creationId xmlns:a16="http://schemas.microsoft.com/office/drawing/2014/main" id="{60EACD75-DD77-664F-807B-C293D5AA491E}"/>
              </a:ext>
            </a:extLst>
          </p:cNvPr>
          <p:cNvPicPr>
            <a:picLocks noChangeAspect="1"/>
          </p:cNvPicPr>
          <p:nvPr/>
        </p:nvPicPr>
        <p:blipFill>
          <a:blip r:embed="rId3"/>
          <a:stretch>
            <a:fillRect/>
          </a:stretch>
        </p:blipFill>
        <p:spPr>
          <a:xfrm>
            <a:off x="0" y="2288763"/>
            <a:ext cx="6140763" cy="4605572"/>
          </a:xfrm>
          <a:prstGeom prst="rect">
            <a:avLst/>
          </a:prstGeom>
        </p:spPr>
      </p:pic>
      <p:pic>
        <p:nvPicPr>
          <p:cNvPr id="5" name="Imagen 4">
            <a:extLst>
              <a:ext uri="{FF2B5EF4-FFF2-40B4-BE49-F238E27FC236}">
                <a16:creationId xmlns:a16="http://schemas.microsoft.com/office/drawing/2014/main" id="{7901DAF3-DE41-A94F-B05A-7F2E13EEE95D}"/>
              </a:ext>
            </a:extLst>
          </p:cNvPr>
          <p:cNvPicPr>
            <a:picLocks noChangeAspect="1"/>
          </p:cNvPicPr>
          <p:nvPr/>
        </p:nvPicPr>
        <p:blipFill>
          <a:blip r:embed="rId4"/>
          <a:stretch>
            <a:fillRect/>
          </a:stretch>
        </p:blipFill>
        <p:spPr>
          <a:xfrm>
            <a:off x="0" y="3499"/>
            <a:ext cx="3917194" cy="2281765"/>
          </a:xfrm>
          <a:prstGeom prst="rect">
            <a:avLst/>
          </a:prstGeom>
        </p:spPr>
      </p:pic>
    </p:spTree>
    <p:extLst>
      <p:ext uri="{BB962C8B-B14F-4D97-AF65-F5344CB8AC3E}">
        <p14:creationId xmlns:p14="http://schemas.microsoft.com/office/powerpoint/2010/main" val="1321697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9B7EA85-E6D3-D44A-86FC-569711095D61}"/>
              </a:ext>
            </a:extLst>
          </p:cNvPr>
          <p:cNvPicPr/>
          <p:nvPr/>
        </p:nvPicPr>
        <p:blipFill>
          <a:blip r:embed="rId2" cstate="print"/>
          <a:srcRect l="9528" t="19635" r="54478" b="9589"/>
          <a:stretch>
            <a:fillRect/>
          </a:stretch>
        </p:blipFill>
        <p:spPr bwMode="auto">
          <a:xfrm>
            <a:off x="1205949" y="0"/>
            <a:ext cx="8931964" cy="6857999"/>
          </a:xfrm>
          <a:prstGeom prst="rect">
            <a:avLst/>
          </a:prstGeom>
          <a:noFill/>
          <a:ln w="9525">
            <a:noFill/>
            <a:miter lim="800000"/>
            <a:headEnd/>
            <a:tailEnd/>
          </a:ln>
        </p:spPr>
      </p:pic>
      <p:sp>
        <p:nvSpPr>
          <p:cNvPr id="2" name="Título 1">
            <a:extLst>
              <a:ext uri="{FF2B5EF4-FFF2-40B4-BE49-F238E27FC236}">
                <a16:creationId xmlns:a16="http://schemas.microsoft.com/office/drawing/2014/main" id="{DD0005D0-ECCE-5F4B-8AA2-7A0CCACE6DA9}"/>
              </a:ext>
            </a:extLst>
          </p:cNvPr>
          <p:cNvSpPr>
            <a:spLocks noGrp="1"/>
          </p:cNvSpPr>
          <p:nvPr>
            <p:ph type="title"/>
          </p:nvPr>
        </p:nvSpPr>
        <p:spPr>
          <a:xfrm>
            <a:off x="1205948" y="1942134"/>
            <a:ext cx="8931965" cy="1325563"/>
          </a:xfrm>
        </p:spPr>
        <p:txBody>
          <a:bodyPr>
            <a:normAutofit fontScale="90000"/>
          </a:bodyPr>
          <a:lstStyle/>
          <a:p>
            <a:pPr algn="ctr"/>
            <a:r>
              <a:rPr lang="es-ES" b="1" dirty="0">
                <a:solidFill>
                  <a:srgbClr val="FFC000"/>
                </a:solidFill>
              </a:rPr>
              <a:t>Y nos da pie a una Propuesta de un mejor aprovechamiento de las posibilidades del Paseo Carlos de Mesa actual… </a:t>
            </a:r>
            <a:br>
              <a:rPr lang="es-ES" b="1" dirty="0">
                <a:solidFill>
                  <a:srgbClr val="FFC000"/>
                </a:solidFill>
              </a:rPr>
            </a:br>
            <a:r>
              <a:rPr lang="es-ES" b="1" dirty="0">
                <a:solidFill>
                  <a:srgbClr val="FFC000"/>
                </a:solidFill>
              </a:rPr>
              <a:t>¡abriéndolo al rio!</a:t>
            </a:r>
          </a:p>
        </p:txBody>
      </p:sp>
    </p:spTree>
    <p:extLst>
      <p:ext uri="{BB962C8B-B14F-4D97-AF65-F5344CB8AC3E}">
        <p14:creationId xmlns:p14="http://schemas.microsoft.com/office/powerpoint/2010/main" val="1369066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0105C38-E69F-8C42-812C-0D7C33C14790}"/>
              </a:ext>
            </a:extLst>
          </p:cNvPr>
          <p:cNvPicPr>
            <a:picLocks noChangeAspect="1"/>
          </p:cNvPicPr>
          <p:nvPr/>
        </p:nvPicPr>
        <p:blipFill>
          <a:blip r:embed="rId2"/>
          <a:stretch>
            <a:fillRect/>
          </a:stretch>
        </p:blipFill>
        <p:spPr>
          <a:xfrm>
            <a:off x="0" y="16014"/>
            <a:ext cx="3850928" cy="6858000"/>
          </a:xfrm>
          <a:prstGeom prst="rect">
            <a:avLst/>
          </a:prstGeom>
        </p:spPr>
      </p:pic>
      <p:pic>
        <p:nvPicPr>
          <p:cNvPr id="7" name="Imagen 6">
            <a:extLst>
              <a:ext uri="{FF2B5EF4-FFF2-40B4-BE49-F238E27FC236}">
                <a16:creationId xmlns:a16="http://schemas.microsoft.com/office/drawing/2014/main" id="{11E6A9A9-9D23-4A46-AF7D-86462ABE62A2}"/>
              </a:ext>
            </a:extLst>
          </p:cNvPr>
          <p:cNvPicPr>
            <a:picLocks noChangeAspect="1"/>
          </p:cNvPicPr>
          <p:nvPr/>
        </p:nvPicPr>
        <p:blipFill>
          <a:blip r:embed="rId2"/>
          <a:stretch>
            <a:fillRect/>
          </a:stretch>
        </p:blipFill>
        <p:spPr>
          <a:xfrm>
            <a:off x="0" y="16014"/>
            <a:ext cx="3850928" cy="6858000"/>
          </a:xfrm>
          <a:prstGeom prst="rect">
            <a:avLst/>
          </a:prstGeom>
        </p:spPr>
      </p:pic>
      <p:pic>
        <p:nvPicPr>
          <p:cNvPr id="5" name="Imagen 4">
            <a:extLst>
              <a:ext uri="{FF2B5EF4-FFF2-40B4-BE49-F238E27FC236}">
                <a16:creationId xmlns:a16="http://schemas.microsoft.com/office/drawing/2014/main" id="{BD213E70-7865-4C44-A03A-B20DB9D00115}"/>
              </a:ext>
            </a:extLst>
          </p:cNvPr>
          <p:cNvPicPr>
            <a:picLocks noChangeAspect="1"/>
          </p:cNvPicPr>
          <p:nvPr/>
        </p:nvPicPr>
        <p:blipFill>
          <a:blip r:embed="rId3"/>
          <a:stretch>
            <a:fillRect/>
          </a:stretch>
        </p:blipFill>
        <p:spPr>
          <a:xfrm>
            <a:off x="7346507" y="3233530"/>
            <a:ext cx="4832626" cy="3624470"/>
          </a:xfrm>
          <a:prstGeom prst="rect">
            <a:avLst/>
          </a:prstGeom>
        </p:spPr>
      </p:pic>
      <p:sp>
        <p:nvSpPr>
          <p:cNvPr id="2" name="Título 1">
            <a:extLst>
              <a:ext uri="{FF2B5EF4-FFF2-40B4-BE49-F238E27FC236}">
                <a16:creationId xmlns:a16="http://schemas.microsoft.com/office/drawing/2014/main" id="{953294F5-74D0-2240-AFF7-7280555A5CD5}"/>
              </a:ext>
            </a:extLst>
          </p:cNvPr>
          <p:cNvSpPr>
            <a:spLocks noGrp="1"/>
          </p:cNvSpPr>
          <p:nvPr>
            <p:ph type="title"/>
          </p:nvPr>
        </p:nvSpPr>
        <p:spPr>
          <a:xfrm>
            <a:off x="3850928" y="4374976"/>
            <a:ext cx="3702811" cy="1325563"/>
          </a:xfrm>
        </p:spPr>
        <p:txBody>
          <a:bodyPr>
            <a:normAutofit fontScale="90000"/>
          </a:bodyPr>
          <a:lstStyle/>
          <a:p>
            <a:r>
              <a:rPr lang="es-ES" b="1" dirty="0">
                <a:solidFill>
                  <a:srgbClr val="002060"/>
                </a:solidFill>
              </a:rPr>
              <a:t>Propuesta de Acceso al rio y mini pantalanes,</a:t>
            </a:r>
            <a:br>
              <a:rPr lang="es-ES" b="1" dirty="0">
                <a:solidFill>
                  <a:srgbClr val="002060"/>
                </a:solidFill>
              </a:rPr>
            </a:br>
            <a:r>
              <a:rPr lang="es-ES" b="1" dirty="0">
                <a:solidFill>
                  <a:srgbClr val="002060"/>
                </a:solidFill>
              </a:rPr>
              <a:t>en el Paseo marítimo de Coria del Rio</a:t>
            </a:r>
          </a:p>
        </p:txBody>
      </p:sp>
      <p:pic>
        <p:nvPicPr>
          <p:cNvPr id="6" name="Imagen 5">
            <a:extLst>
              <a:ext uri="{FF2B5EF4-FFF2-40B4-BE49-F238E27FC236}">
                <a16:creationId xmlns:a16="http://schemas.microsoft.com/office/drawing/2014/main" id="{A8F315AB-C94E-684C-9060-5B4F456F3C4B}"/>
              </a:ext>
            </a:extLst>
          </p:cNvPr>
          <p:cNvPicPr>
            <a:picLocks noChangeAspect="1"/>
          </p:cNvPicPr>
          <p:nvPr/>
        </p:nvPicPr>
        <p:blipFill>
          <a:blip r:embed="rId2"/>
          <a:stretch>
            <a:fillRect/>
          </a:stretch>
        </p:blipFill>
        <p:spPr>
          <a:xfrm>
            <a:off x="0" y="0"/>
            <a:ext cx="3850928" cy="6858000"/>
          </a:xfrm>
          <a:prstGeom prst="rect">
            <a:avLst/>
          </a:prstGeom>
        </p:spPr>
      </p:pic>
      <p:pic>
        <p:nvPicPr>
          <p:cNvPr id="4" name="Marcador de contenido 3">
            <a:extLst>
              <a:ext uri="{FF2B5EF4-FFF2-40B4-BE49-F238E27FC236}">
                <a16:creationId xmlns:a16="http://schemas.microsoft.com/office/drawing/2014/main" id="{12CB5502-4482-4B43-81C9-E84204BCFDCA}"/>
              </a:ext>
            </a:extLst>
          </p:cNvPr>
          <p:cNvPicPr>
            <a:picLocks noGrp="1" noChangeAspect="1"/>
          </p:cNvPicPr>
          <p:nvPr>
            <p:ph idx="1"/>
          </p:nvPr>
        </p:nvPicPr>
        <p:blipFill>
          <a:blip r:embed="rId4"/>
          <a:stretch>
            <a:fillRect/>
          </a:stretch>
        </p:blipFill>
        <p:spPr>
          <a:xfrm>
            <a:off x="3850928" y="-5590"/>
            <a:ext cx="5739542" cy="3223106"/>
          </a:xfrm>
          <a:prstGeom prst="rect">
            <a:avLst/>
          </a:prstGeom>
        </p:spPr>
      </p:pic>
      <p:sp>
        <p:nvSpPr>
          <p:cNvPr id="10" name="CuadroTexto 9">
            <a:extLst>
              <a:ext uri="{FF2B5EF4-FFF2-40B4-BE49-F238E27FC236}">
                <a16:creationId xmlns:a16="http://schemas.microsoft.com/office/drawing/2014/main" id="{1140A0AB-9FA2-DE4E-B829-9B8458002DF2}"/>
              </a:ext>
            </a:extLst>
          </p:cNvPr>
          <p:cNvSpPr txBox="1"/>
          <p:nvPr/>
        </p:nvSpPr>
        <p:spPr>
          <a:xfrm>
            <a:off x="9590470" y="16014"/>
            <a:ext cx="2482260" cy="2554545"/>
          </a:xfrm>
          <a:prstGeom prst="rect">
            <a:avLst/>
          </a:prstGeom>
          <a:noFill/>
        </p:spPr>
        <p:txBody>
          <a:bodyPr wrap="square" rtlCol="0">
            <a:spAutoFit/>
          </a:bodyPr>
          <a:lstStyle/>
          <a:p>
            <a:r>
              <a:rPr lang="es-ES" sz="3200" dirty="0">
                <a:solidFill>
                  <a:srgbClr val="002060"/>
                </a:solidFill>
              </a:rPr>
              <a:t>Paseo de la O en Triana, Paseo del arte y mini pantalán</a:t>
            </a:r>
          </a:p>
        </p:txBody>
      </p:sp>
    </p:spTree>
    <p:extLst>
      <p:ext uri="{BB962C8B-B14F-4D97-AF65-F5344CB8AC3E}">
        <p14:creationId xmlns:p14="http://schemas.microsoft.com/office/powerpoint/2010/main" val="743851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52A6B5-E7D4-C549-A49A-1310E04E5131}"/>
              </a:ext>
            </a:extLst>
          </p:cNvPr>
          <p:cNvSpPr>
            <a:spLocks noGrp="1"/>
          </p:cNvSpPr>
          <p:nvPr>
            <p:ph type="title"/>
          </p:nvPr>
        </p:nvSpPr>
        <p:spPr>
          <a:xfrm>
            <a:off x="580782" y="206099"/>
            <a:ext cx="8987288" cy="1325563"/>
          </a:xfrm>
        </p:spPr>
        <p:txBody>
          <a:bodyPr>
            <a:normAutofit fontScale="90000"/>
          </a:bodyPr>
          <a:lstStyle/>
          <a:p>
            <a:pPr algn="ctr"/>
            <a:r>
              <a:rPr lang="es-ES" dirty="0">
                <a:solidFill>
                  <a:srgbClr val="002060"/>
                </a:solidFill>
              </a:rPr>
              <a:t>Propuesta de la transformación del mercado de abastos de Coria del rio en la nueva Factoría social </a:t>
            </a:r>
          </a:p>
        </p:txBody>
      </p:sp>
      <p:pic>
        <p:nvPicPr>
          <p:cNvPr id="5" name="Marcador de contenido 4">
            <a:extLst>
              <a:ext uri="{FF2B5EF4-FFF2-40B4-BE49-F238E27FC236}">
                <a16:creationId xmlns:a16="http://schemas.microsoft.com/office/drawing/2014/main" id="{7FC968A3-49D6-A54A-885B-4919F069AAFF}"/>
              </a:ext>
            </a:extLst>
          </p:cNvPr>
          <p:cNvPicPr>
            <a:picLocks noGrp="1" noChangeAspect="1"/>
          </p:cNvPicPr>
          <p:nvPr>
            <p:ph idx="1"/>
          </p:nvPr>
        </p:nvPicPr>
        <p:blipFill>
          <a:blip r:embed="rId2"/>
          <a:stretch>
            <a:fillRect/>
          </a:stretch>
        </p:blipFill>
        <p:spPr>
          <a:xfrm rot="16200000">
            <a:off x="2590163" y="-318692"/>
            <a:ext cx="5140805" cy="9159565"/>
          </a:xfrm>
        </p:spPr>
      </p:pic>
      <p:sp>
        <p:nvSpPr>
          <p:cNvPr id="6" name="CuadroTexto 5">
            <a:extLst>
              <a:ext uri="{FF2B5EF4-FFF2-40B4-BE49-F238E27FC236}">
                <a16:creationId xmlns:a16="http://schemas.microsoft.com/office/drawing/2014/main" id="{554FB58F-35C1-1841-94B0-AB9A48EE0B17}"/>
              </a:ext>
            </a:extLst>
          </p:cNvPr>
          <p:cNvSpPr txBox="1"/>
          <p:nvPr/>
        </p:nvSpPr>
        <p:spPr>
          <a:xfrm>
            <a:off x="9740348" y="13773"/>
            <a:ext cx="2451653" cy="8617744"/>
          </a:xfrm>
          <a:prstGeom prst="rect">
            <a:avLst/>
          </a:prstGeom>
          <a:noFill/>
        </p:spPr>
        <p:txBody>
          <a:bodyPr wrap="square" rtlCol="0">
            <a:spAutoFit/>
          </a:bodyPr>
          <a:lstStyle/>
          <a:p>
            <a:r>
              <a:rPr lang="es-ES" sz="2000" dirty="0">
                <a:solidFill>
                  <a:srgbClr val="C00000"/>
                </a:solidFill>
              </a:rPr>
              <a:t>Puestos de alimentación</a:t>
            </a:r>
          </a:p>
          <a:p>
            <a:endParaRPr lang="es-ES" sz="2000" dirty="0">
              <a:solidFill>
                <a:srgbClr val="C00000"/>
              </a:solidFill>
            </a:endParaRPr>
          </a:p>
          <a:p>
            <a:r>
              <a:rPr lang="es-ES" sz="2000" dirty="0">
                <a:solidFill>
                  <a:srgbClr val="C00000"/>
                </a:solidFill>
              </a:rPr>
              <a:t>La Casa del Estuario del Guadalquivir</a:t>
            </a:r>
          </a:p>
          <a:p>
            <a:endParaRPr lang="es-ES" sz="2000" dirty="0">
              <a:solidFill>
                <a:srgbClr val="C00000"/>
              </a:solidFill>
            </a:endParaRPr>
          </a:p>
          <a:p>
            <a:r>
              <a:rPr lang="es-ES" sz="2000" dirty="0">
                <a:solidFill>
                  <a:srgbClr val="C00000"/>
                </a:solidFill>
              </a:rPr>
              <a:t>Lanzadera de </a:t>
            </a:r>
          </a:p>
          <a:p>
            <a:r>
              <a:rPr lang="es-ES" sz="2000" dirty="0">
                <a:solidFill>
                  <a:srgbClr val="C00000"/>
                </a:solidFill>
              </a:rPr>
              <a:t>empresas jóvenes</a:t>
            </a:r>
          </a:p>
          <a:p>
            <a:endParaRPr lang="es-ES" sz="2000" dirty="0">
              <a:solidFill>
                <a:srgbClr val="C00000"/>
              </a:solidFill>
            </a:endParaRPr>
          </a:p>
          <a:p>
            <a:r>
              <a:rPr lang="es-ES" sz="2000" dirty="0">
                <a:solidFill>
                  <a:srgbClr val="C00000"/>
                </a:solidFill>
              </a:rPr>
              <a:t>Asociaciones</a:t>
            </a:r>
          </a:p>
          <a:p>
            <a:endParaRPr lang="es-ES" sz="2000" dirty="0">
              <a:solidFill>
                <a:srgbClr val="C00000"/>
              </a:solidFill>
            </a:endParaRPr>
          </a:p>
          <a:p>
            <a:r>
              <a:rPr lang="es-ES" sz="2000" dirty="0">
                <a:solidFill>
                  <a:srgbClr val="C00000"/>
                </a:solidFill>
              </a:rPr>
              <a:t>Movimientos culturales</a:t>
            </a:r>
          </a:p>
          <a:p>
            <a:endParaRPr lang="es-ES" sz="2000" dirty="0">
              <a:solidFill>
                <a:srgbClr val="C00000"/>
              </a:solidFill>
            </a:endParaRPr>
          </a:p>
          <a:p>
            <a:r>
              <a:rPr lang="es-ES" sz="2000" dirty="0">
                <a:solidFill>
                  <a:srgbClr val="C00000"/>
                </a:solidFill>
              </a:rPr>
              <a:t>Patrimonio cultural</a:t>
            </a:r>
          </a:p>
          <a:p>
            <a:endParaRPr lang="es-ES" sz="2000" dirty="0">
              <a:solidFill>
                <a:srgbClr val="C00000"/>
              </a:solidFill>
            </a:endParaRPr>
          </a:p>
          <a:p>
            <a:r>
              <a:rPr lang="es-ES" sz="2000" dirty="0">
                <a:solidFill>
                  <a:srgbClr val="C00000"/>
                </a:solidFill>
              </a:rPr>
              <a:t>Talleres de artesanía</a:t>
            </a:r>
          </a:p>
          <a:p>
            <a:r>
              <a:rPr lang="es-ES" sz="2000" dirty="0">
                <a:solidFill>
                  <a:srgbClr val="C00000"/>
                </a:solidFill>
              </a:rPr>
              <a:t>Y Arte en la calle</a:t>
            </a:r>
          </a:p>
          <a:p>
            <a:endParaRPr lang="es-ES" sz="2000" dirty="0">
              <a:solidFill>
                <a:srgbClr val="C00000"/>
              </a:solidFill>
            </a:endParaRPr>
          </a:p>
          <a:p>
            <a:r>
              <a:rPr lang="es-ES" sz="2000" dirty="0">
                <a:solidFill>
                  <a:srgbClr val="C00000"/>
                </a:solidFill>
              </a:rPr>
              <a:t>Sala multiusos</a:t>
            </a:r>
          </a:p>
          <a:p>
            <a:endParaRPr lang="es-ES" sz="2000" dirty="0">
              <a:solidFill>
                <a:srgbClr val="C00000"/>
              </a:solidFill>
            </a:endParaRPr>
          </a:p>
          <a:p>
            <a:r>
              <a:rPr lang="es-ES" sz="2000" dirty="0">
                <a:solidFill>
                  <a:srgbClr val="C00000"/>
                </a:solidFill>
              </a:rPr>
              <a:t>Servicios comunes</a:t>
            </a:r>
          </a:p>
          <a:p>
            <a:endParaRPr lang="es-ES" sz="2400" dirty="0"/>
          </a:p>
          <a:p>
            <a:endParaRPr lang="es-ES" sz="2400" dirty="0"/>
          </a:p>
          <a:p>
            <a:endParaRPr lang="es-ES" sz="2400" dirty="0"/>
          </a:p>
          <a:p>
            <a:endParaRPr lang="es-ES" sz="2400" dirty="0"/>
          </a:p>
          <a:p>
            <a:pPr marL="285750" indent="-285750">
              <a:buFontTx/>
              <a:buChar char="-"/>
            </a:pPr>
            <a:endParaRPr lang="es-ES" dirty="0"/>
          </a:p>
        </p:txBody>
      </p:sp>
    </p:spTree>
    <p:extLst>
      <p:ext uri="{BB962C8B-B14F-4D97-AF65-F5344CB8AC3E}">
        <p14:creationId xmlns:p14="http://schemas.microsoft.com/office/powerpoint/2010/main" val="3799812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0E7794-3403-4E43-9E60-47B2ED00B3E1}"/>
              </a:ext>
            </a:extLst>
          </p:cNvPr>
          <p:cNvSpPr>
            <a:spLocks noGrp="1"/>
          </p:cNvSpPr>
          <p:nvPr>
            <p:ph type="ctrTitle"/>
          </p:nvPr>
        </p:nvSpPr>
        <p:spPr/>
        <p:txBody>
          <a:bodyPr/>
          <a:lstStyle/>
          <a:p>
            <a:endParaRPr lang="es-ES"/>
          </a:p>
        </p:txBody>
      </p:sp>
      <p:pic>
        <p:nvPicPr>
          <p:cNvPr id="4" name="Imagen 3">
            <a:extLst>
              <a:ext uri="{FF2B5EF4-FFF2-40B4-BE49-F238E27FC236}">
                <a16:creationId xmlns:a16="http://schemas.microsoft.com/office/drawing/2014/main" id="{DE793D89-B241-A44A-9EAD-04C48D315556}"/>
              </a:ext>
            </a:extLst>
          </p:cNvPr>
          <p:cNvPicPr/>
          <p:nvPr/>
        </p:nvPicPr>
        <p:blipFill>
          <a:blip r:embed="rId2"/>
          <a:stretch>
            <a:fillRect/>
          </a:stretch>
        </p:blipFill>
        <p:spPr>
          <a:xfrm>
            <a:off x="0" y="79022"/>
            <a:ext cx="12192000" cy="7079016"/>
          </a:xfrm>
          <a:prstGeom prst="rect">
            <a:avLst/>
          </a:prstGeom>
        </p:spPr>
      </p:pic>
      <p:sp>
        <p:nvSpPr>
          <p:cNvPr id="3" name="Subtítulo 2">
            <a:extLst>
              <a:ext uri="{FF2B5EF4-FFF2-40B4-BE49-F238E27FC236}">
                <a16:creationId xmlns:a16="http://schemas.microsoft.com/office/drawing/2014/main" id="{FAFFFA37-5489-0546-8696-4D6AA4603D3E}"/>
              </a:ext>
            </a:extLst>
          </p:cNvPr>
          <p:cNvSpPr>
            <a:spLocks noGrp="1"/>
          </p:cNvSpPr>
          <p:nvPr>
            <p:ph type="subTitle" idx="1"/>
          </p:nvPr>
        </p:nvSpPr>
        <p:spPr>
          <a:xfrm>
            <a:off x="4293704" y="253119"/>
            <a:ext cx="7136296" cy="3962399"/>
          </a:xfrm>
        </p:spPr>
        <p:txBody>
          <a:bodyPr>
            <a:normAutofit/>
          </a:bodyPr>
          <a:lstStyle/>
          <a:p>
            <a:r>
              <a:rPr lang="es-ES" b="1" dirty="0">
                <a:solidFill>
                  <a:srgbClr val="002060"/>
                </a:solidFill>
              </a:rPr>
              <a:t>VAMOS A RECUPERAR EL RIO</a:t>
            </a:r>
          </a:p>
          <a:p>
            <a:r>
              <a:rPr lang="es-ES" b="1" dirty="0">
                <a:solidFill>
                  <a:srgbClr val="002060"/>
                </a:solidFill>
              </a:rPr>
              <a:t>PARA NO QUEDARNOS VIENDO LOS BARCOS VENIR.</a:t>
            </a:r>
          </a:p>
          <a:p>
            <a:endParaRPr lang="es-ES" b="1" dirty="0">
              <a:solidFill>
                <a:srgbClr val="002060"/>
              </a:solidFill>
            </a:endParaRPr>
          </a:p>
          <a:p>
            <a:r>
              <a:rPr lang="es-ES" b="1" dirty="0">
                <a:solidFill>
                  <a:srgbClr val="002060"/>
                </a:solidFill>
              </a:rPr>
              <a:t>Gracias por invitarnos a este Congreso en esta Coria que nos apasiona a los “</a:t>
            </a:r>
            <a:r>
              <a:rPr lang="es-ES" b="1" dirty="0" err="1">
                <a:solidFill>
                  <a:srgbClr val="002060"/>
                </a:solidFill>
              </a:rPr>
              <a:t>Riacheros</a:t>
            </a:r>
            <a:r>
              <a:rPr lang="es-ES" b="1" dirty="0">
                <a:solidFill>
                  <a:srgbClr val="002060"/>
                </a:solidFill>
              </a:rPr>
              <a:t>” del grupo </a:t>
            </a:r>
            <a:r>
              <a:rPr lang="es-ES" b="1" dirty="0" err="1">
                <a:solidFill>
                  <a:srgbClr val="002060"/>
                </a:solidFill>
              </a:rPr>
              <a:t>Tar</a:t>
            </a:r>
            <a:r>
              <a:rPr lang="es-ES" b="1" dirty="0">
                <a:solidFill>
                  <a:srgbClr val="002060"/>
                </a:solidFill>
              </a:rPr>
              <a:t> de la Universidad de Sevilla, Teresa, Águeda, Mateo, Cristina, Ana, Fabio, Alfredo y yo mismo con Carlos y Dolores del grupo </a:t>
            </a:r>
            <a:r>
              <a:rPr lang="es-ES" b="1" dirty="0" err="1">
                <a:solidFill>
                  <a:srgbClr val="002060"/>
                </a:solidFill>
              </a:rPr>
              <a:t>Tar</a:t>
            </a:r>
            <a:r>
              <a:rPr lang="es-ES" b="1" dirty="0">
                <a:solidFill>
                  <a:srgbClr val="002060"/>
                </a:solidFill>
              </a:rPr>
              <a:t> y nuestra socia en Coria, Cristina Isla.</a:t>
            </a:r>
          </a:p>
          <a:p>
            <a:endParaRPr lang="es-ES" b="1" dirty="0">
              <a:solidFill>
                <a:srgbClr val="002060"/>
              </a:solidFill>
            </a:endParaRPr>
          </a:p>
          <a:p>
            <a:endParaRPr lang="es-ES" b="1" dirty="0">
              <a:solidFill>
                <a:srgbClr val="002060"/>
              </a:solidFill>
            </a:endParaRPr>
          </a:p>
          <a:p>
            <a:endParaRPr lang="es-ES" b="1" dirty="0">
              <a:solidFill>
                <a:srgbClr val="002060"/>
              </a:solidFill>
            </a:endParaRPr>
          </a:p>
          <a:p>
            <a:endParaRPr lang="es-ES" b="1" dirty="0">
              <a:solidFill>
                <a:srgbClr val="002060"/>
              </a:solidFill>
            </a:endParaRPr>
          </a:p>
        </p:txBody>
      </p:sp>
      <p:pic>
        <p:nvPicPr>
          <p:cNvPr id="6" name="Imagen 5">
            <a:extLst>
              <a:ext uri="{FF2B5EF4-FFF2-40B4-BE49-F238E27FC236}">
                <a16:creationId xmlns:a16="http://schemas.microsoft.com/office/drawing/2014/main" id="{4060A971-63E5-D046-ADDC-E8D8F3B2F025}"/>
              </a:ext>
            </a:extLst>
          </p:cNvPr>
          <p:cNvPicPr>
            <a:picLocks noChangeAspect="1"/>
          </p:cNvPicPr>
          <p:nvPr/>
        </p:nvPicPr>
        <p:blipFill>
          <a:blip r:embed="rId3"/>
          <a:stretch>
            <a:fillRect/>
          </a:stretch>
        </p:blipFill>
        <p:spPr>
          <a:xfrm>
            <a:off x="0" y="0"/>
            <a:ext cx="3850928" cy="6858000"/>
          </a:xfrm>
          <a:prstGeom prst="rect">
            <a:avLst/>
          </a:prstGeom>
        </p:spPr>
      </p:pic>
    </p:spTree>
    <p:extLst>
      <p:ext uri="{BB962C8B-B14F-4D97-AF65-F5344CB8AC3E}">
        <p14:creationId xmlns:p14="http://schemas.microsoft.com/office/powerpoint/2010/main" val="347657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4597F0-4D26-3242-8E9B-4E40D68F8C84}"/>
              </a:ext>
            </a:extLst>
          </p:cNvPr>
          <p:cNvSpPr>
            <a:spLocks noGrp="1"/>
          </p:cNvSpPr>
          <p:nvPr>
            <p:ph type="title"/>
          </p:nvPr>
        </p:nvSpPr>
        <p:spPr>
          <a:xfrm>
            <a:off x="7195930" y="365125"/>
            <a:ext cx="4157870" cy="5982666"/>
          </a:xfrm>
        </p:spPr>
        <p:txBody>
          <a:bodyPr>
            <a:normAutofit fontScale="90000"/>
          </a:bodyPr>
          <a:lstStyle/>
          <a:p>
            <a:r>
              <a:rPr lang="es-ES" b="1" dirty="0">
                <a:solidFill>
                  <a:srgbClr val="002060"/>
                </a:solidFill>
              </a:rPr>
              <a:t>Naturalizar el margen del rio para propiciar mejores oportunidades de vida para plantas, animales y personas del entorno, (preferentemente autóctonas).</a:t>
            </a:r>
          </a:p>
        </p:txBody>
      </p:sp>
      <p:pic>
        <p:nvPicPr>
          <p:cNvPr id="4" name="Marcador de contenido 3">
            <a:extLst>
              <a:ext uri="{FF2B5EF4-FFF2-40B4-BE49-F238E27FC236}">
                <a16:creationId xmlns:a16="http://schemas.microsoft.com/office/drawing/2014/main" id="{A3FB9248-2F65-BF41-A581-E5477527A861}"/>
              </a:ext>
            </a:extLst>
          </p:cNvPr>
          <p:cNvPicPr>
            <a:picLocks noGrp="1"/>
          </p:cNvPicPr>
          <p:nvPr>
            <p:ph idx="1"/>
          </p:nvPr>
        </p:nvPicPr>
        <p:blipFill>
          <a:blip r:embed="rId2" cstate="print"/>
          <a:srcRect/>
          <a:stretch>
            <a:fillRect/>
          </a:stretch>
        </p:blipFill>
        <p:spPr bwMode="auto">
          <a:xfrm>
            <a:off x="0" y="1"/>
            <a:ext cx="6993656" cy="6858000"/>
          </a:xfrm>
          <a:prstGeom prst="rect">
            <a:avLst/>
          </a:prstGeom>
          <a:noFill/>
          <a:ln w="9525">
            <a:noFill/>
            <a:miter lim="800000"/>
            <a:headEnd/>
            <a:tailEnd/>
          </a:ln>
        </p:spPr>
      </p:pic>
    </p:spTree>
    <p:extLst>
      <p:ext uri="{BB962C8B-B14F-4D97-AF65-F5344CB8AC3E}">
        <p14:creationId xmlns:p14="http://schemas.microsoft.com/office/powerpoint/2010/main" val="2835746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0E7794-3403-4E43-9E60-47B2ED00B3E1}"/>
              </a:ext>
            </a:extLst>
          </p:cNvPr>
          <p:cNvSpPr>
            <a:spLocks noGrp="1"/>
          </p:cNvSpPr>
          <p:nvPr>
            <p:ph type="ctrTitle"/>
          </p:nvPr>
        </p:nvSpPr>
        <p:spPr/>
        <p:txBody>
          <a:bodyPr/>
          <a:lstStyle/>
          <a:p>
            <a:endParaRPr lang="es-ES"/>
          </a:p>
        </p:txBody>
      </p:sp>
      <p:pic>
        <p:nvPicPr>
          <p:cNvPr id="4" name="Imagen 3">
            <a:extLst>
              <a:ext uri="{FF2B5EF4-FFF2-40B4-BE49-F238E27FC236}">
                <a16:creationId xmlns:a16="http://schemas.microsoft.com/office/drawing/2014/main" id="{DE793D89-B241-A44A-9EAD-04C48D315556}"/>
              </a:ext>
            </a:extLst>
          </p:cNvPr>
          <p:cNvPicPr/>
          <p:nvPr/>
        </p:nvPicPr>
        <p:blipFill>
          <a:blip r:embed="rId2"/>
          <a:stretch>
            <a:fillRect/>
          </a:stretch>
        </p:blipFill>
        <p:spPr>
          <a:xfrm>
            <a:off x="0" y="79022"/>
            <a:ext cx="12192000" cy="7079016"/>
          </a:xfrm>
          <a:prstGeom prst="rect">
            <a:avLst/>
          </a:prstGeom>
        </p:spPr>
      </p:pic>
      <p:sp>
        <p:nvSpPr>
          <p:cNvPr id="3" name="Subtítulo 2">
            <a:extLst>
              <a:ext uri="{FF2B5EF4-FFF2-40B4-BE49-F238E27FC236}">
                <a16:creationId xmlns:a16="http://schemas.microsoft.com/office/drawing/2014/main" id="{FAFFFA37-5489-0546-8696-4D6AA4603D3E}"/>
              </a:ext>
            </a:extLst>
          </p:cNvPr>
          <p:cNvSpPr>
            <a:spLocks noGrp="1"/>
          </p:cNvSpPr>
          <p:nvPr>
            <p:ph type="subTitle" idx="1"/>
          </p:nvPr>
        </p:nvSpPr>
        <p:spPr>
          <a:xfrm>
            <a:off x="4267201" y="592788"/>
            <a:ext cx="6949593" cy="3025742"/>
          </a:xfrm>
        </p:spPr>
        <p:txBody>
          <a:bodyPr>
            <a:normAutofit lnSpcReduction="10000"/>
          </a:bodyPr>
          <a:lstStyle/>
          <a:p>
            <a:r>
              <a:rPr lang="es-ES" sz="3200" dirty="0">
                <a:solidFill>
                  <a:srgbClr val="002060"/>
                </a:solidFill>
              </a:rPr>
              <a:t>El principal problema del rio a nivel físico es su gran turbidez, debida a las grandes cantidades de solidos en suspensión existentes en el agua, que limita la vida en su seno, aunque el mar que entra en cada marea sube peces y genera actividad…</a:t>
            </a:r>
          </a:p>
        </p:txBody>
      </p:sp>
      <p:pic>
        <p:nvPicPr>
          <p:cNvPr id="8" name="Imagen 7">
            <a:extLst>
              <a:ext uri="{FF2B5EF4-FFF2-40B4-BE49-F238E27FC236}">
                <a16:creationId xmlns:a16="http://schemas.microsoft.com/office/drawing/2014/main" id="{E0A31CB4-1661-3B43-A477-1E009DBC71E0}"/>
              </a:ext>
            </a:extLst>
          </p:cNvPr>
          <p:cNvPicPr>
            <a:picLocks noChangeAspect="1"/>
          </p:cNvPicPr>
          <p:nvPr/>
        </p:nvPicPr>
        <p:blipFill>
          <a:blip r:embed="rId3"/>
          <a:stretch>
            <a:fillRect/>
          </a:stretch>
        </p:blipFill>
        <p:spPr>
          <a:xfrm>
            <a:off x="-132521" y="0"/>
            <a:ext cx="3850928" cy="6858000"/>
          </a:xfrm>
          <a:prstGeom prst="rect">
            <a:avLst/>
          </a:prstGeom>
        </p:spPr>
      </p:pic>
    </p:spTree>
    <p:extLst>
      <p:ext uri="{BB962C8B-B14F-4D97-AF65-F5344CB8AC3E}">
        <p14:creationId xmlns:p14="http://schemas.microsoft.com/office/powerpoint/2010/main" val="4084315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0E7794-3403-4E43-9E60-47B2ED00B3E1}"/>
              </a:ext>
            </a:extLst>
          </p:cNvPr>
          <p:cNvSpPr>
            <a:spLocks noGrp="1"/>
          </p:cNvSpPr>
          <p:nvPr>
            <p:ph type="ctrTitle"/>
          </p:nvPr>
        </p:nvSpPr>
        <p:spPr/>
        <p:txBody>
          <a:bodyPr/>
          <a:lstStyle/>
          <a:p>
            <a:endParaRPr lang="es-ES"/>
          </a:p>
        </p:txBody>
      </p:sp>
      <p:pic>
        <p:nvPicPr>
          <p:cNvPr id="4" name="Imagen 3">
            <a:extLst>
              <a:ext uri="{FF2B5EF4-FFF2-40B4-BE49-F238E27FC236}">
                <a16:creationId xmlns:a16="http://schemas.microsoft.com/office/drawing/2014/main" id="{DE793D89-B241-A44A-9EAD-04C48D315556}"/>
              </a:ext>
            </a:extLst>
          </p:cNvPr>
          <p:cNvPicPr/>
          <p:nvPr/>
        </p:nvPicPr>
        <p:blipFill>
          <a:blip r:embed="rId2"/>
          <a:stretch>
            <a:fillRect/>
          </a:stretch>
        </p:blipFill>
        <p:spPr>
          <a:xfrm>
            <a:off x="0" y="79022"/>
            <a:ext cx="12192000" cy="7079016"/>
          </a:xfrm>
          <a:prstGeom prst="rect">
            <a:avLst/>
          </a:prstGeom>
        </p:spPr>
      </p:pic>
      <p:sp>
        <p:nvSpPr>
          <p:cNvPr id="3" name="Subtítulo 2">
            <a:extLst>
              <a:ext uri="{FF2B5EF4-FFF2-40B4-BE49-F238E27FC236}">
                <a16:creationId xmlns:a16="http://schemas.microsoft.com/office/drawing/2014/main" id="{FAFFFA37-5489-0546-8696-4D6AA4603D3E}"/>
              </a:ext>
            </a:extLst>
          </p:cNvPr>
          <p:cNvSpPr>
            <a:spLocks noGrp="1"/>
          </p:cNvSpPr>
          <p:nvPr>
            <p:ph type="subTitle" idx="1"/>
          </p:nvPr>
        </p:nvSpPr>
        <p:spPr>
          <a:xfrm>
            <a:off x="1325218" y="448020"/>
            <a:ext cx="9144000" cy="4667319"/>
          </a:xfrm>
        </p:spPr>
        <p:txBody>
          <a:bodyPr/>
          <a:lstStyle/>
          <a:p>
            <a:pPr lvl="0"/>
            <a:r>
              <a:rPr lang="es-ES" dirty="0">
                <a:solidFill>
                  <a:srgbClr val="002060"/>
                </a:solidFill>
              </a:rPr>
              <a:t>Oleaje sobre los márgenes</a:t>
            </a:r>
          </a:p>
          <a:p>
            <a:r>
              <a:rPr lang="es-ES" dirty="0">
                <a:solidFill>
                  <a:srgbClr val="002060"/>
                </a:solidFill>
              </a:rPr>
              <a:t> </a:t>
            </a:r>
          </a:p>
          <a:p>
            <a:r>
              <a:rPr lang="es-ES" dirty="0">
                <a:solidFill>
                  <a:srgbClr val="002060"/>
                </a:solidFill>
              </a:rPr>
              <a:t>La supresión de gran cantidad de llanuras de marea en el estuario por las sucesivas cortas realizadas en el Guadalquivir y su uso posterior para actividades humanas ha limitado su efecto beneficioso para atenuar el oleaje sobre los márgenes, propiciando un gran aumento de la acción erosiva del mismo y el aumento de la turbidez en el rio.</a:t>
            </a:r>
          </a:p>
          <a:p>
            <a:r>
              <a:rPr lang="es-ES" dirty="0">
                <a:solidFill>
                  <a:srgbClr val="002060"/>
                </a:solidFill>
              </a:rPr>
              <a:t> </a:t>
            </a:r>
          </a:p>
        </p:txBody>
      </p:sp>
    </p:spTree>
    <p:extLst>
      <p:ext uri="{BB962C8B-B14F-4D97-AF65-F5344CB8AC3E}">
        <p14:creationId xmlns:p14="http://schemas.microsoft.com/office/powerpoint/2010/main" val="1019588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0E7794-3403-4E43-9E60-47B2ED00B3E1}"/>
              </a:ext>
            </a:extLst>
          </p:cNvPr>
          <p:cNvSpPr>
            <a:spLocks noGrp="1"/>
          </p:cNvSpPr>
          <p:nvPr>
            <p:ph type="ctrTitle"/>
          </p:nvPr>
        </p:nvSpPr>
        <p:spPr/>
        <p:txBody>
          <a:bodyPr/>
          <a:lstStyle/>
          <a:p>
            <a:endParaRPr lang="es-ES"/>
          </a:p>
        </p:txBody>
      </p:sp>
      <p:pic>
        <p:nvPicPr>
          <p:cNvPr id="4" name="Imagen 3">
            <a:extLst>
              <a:ext uri="{FF2B5EF4-FFF2-40B4-BE49-F238E27FC236}">
                <a16:creationId xmlns:a16="http://schemas.microsoft.com/office/drawing/2014/main" id="{DE793D89-B241-A44A-9EAD-04C48D315556}"/>
              </a:ext>
            </a:extLst>
          </p:cNvPr>
          <p:cNvPicPr/>
          <p:nvPr/>
        </p:nvPicPr>
        <p:blipFill>
          <a:blip r:embed="rId2"/>
          <a:stretch>
            <a:fillRect/>
          </a:stretch>
        </p:blipFill>
        <p:spPr>
          <a:xfrm>
            <a:off x="0" y="79022"/>
            <a:ext cx="12192000" cy="7079016"/>
          </a:xfrm>
          <a:prstGeom prst="rect">
            <a:avLst/>
          </a:prstGeom>
        </p:spPr>
      </p:pic>
      <p:sp>
        <p:nvSpPr>
          <p:cNvPr id="3" name="Subtítulo 2">
            <a:extLst>
              <a:ext uri="{FF2B5EF4-FFF2-40B4-BE49-F238E27FC236}">
                <a16:creationId xmlns:a16="http://schemas.microsoft.com/office/drawing/2014/main" id="{FAFFFA37-5489-0546-8696-4D6AA4603D3E}"/>
              </a:ext>
            </a:extLst>
          </p:cNvPr>
          <p:cNvSpPr>
            <a:spLocks noGrp="1"/>
          </p:cNvSpPr>
          <p:nvPr>
            <p:ph type="subTitle" idx="1"/>
          </p:nvPr>
        </p:nvSpPr>
        <p:spPr>
          <a:xfrm>
            <a:off x="1298712" y="435799"/>
            <a:ext cx="9144000" cy="5986401"/>
          </a:xfrm>
        </p:spPr>
        <p:txBody>
          <a:bodyPr>
            <a:normAutofit/>
          </a:bodyPr>
          <a:lstStyle/>
          <a:p>
            <a:r>
              <a:rPr lang="es-ES" dirty="0">
                <a:solidFill>
                  <a:srgbClr val="002060"/>
                </a:solidFill>
              </a:rPr>
              <a:t>De acuerdo al estudio presentado por José Carlos García Gómez y su grupo en la I Jornada de Comunicación científica sobre el estuario del Guadalquivir, 2018, se han determinado los diferentes orígenes de las partículas sedimentables en el estuario en un estudio con tierras raras y patrones de diferentes zonas del mismo para identificar su procedencia:</a:t>
            </a:r>
          </a:p>
          <a:p>
            <a:r>
              <a:rPr lang="es-ES" dirty="0">
                <a:solidFill>
                  <a:srgbClr val="002060"/>
                </a:solidFill>
              </a:rPr>
              <a:t>Tipo 1.- Sedimentos de procedencia marina.</a:t>
            </a:r>
          </a:p>
          <a:p>
            <a:r>
              <a:rPr lang="es-ES" dirty="0">
                <a:solidFill>
                  <a:srgbClr val="002060"/>
                </a:solidFill>
              </a:rPr>
              <a:t>Tipo 2. Sedimentos limo – fangosos procedentes de la zona inferior de los taludes erosivos.</a:t>
            </a:r>
          </a:p>
          <a:p>
            <a:r>
              <a:rPr lang="es-ES" dirty="0">
                <a:solidFill>
                  <a:srgbClr val="002060"/>
                </a:solidFill>
              </a:rPr>
              <a:t>Tipo 3: Sedimentos cercanos a la presa de Alcalá del Río </a:t>
            </a:r>
          </a:p>
          <a:p>
            <a:r>
              <a:rPr lang="es-ES" dirty="0">
                <a:solidFill>
                  <a:srgbClr val="002060"/>
                </a:solidFill>
              </a:rPr>
              <a:t>Tipo 4.- Sedimentos zona alta de los márgenes erosivos.</a:t>
            </a:r>
          </a:p>
          <a:p>
            <a:r>
              <a:rPr lang="es-ES" dirty="0">
                <a:solidFill>
                  <a:srgbClr val="002060"/>
                </a:solidFill>
              </a:rPr>
              <a:t>Aquí se ve una buena aportación de los taludes y márgenes erosivos que vienen mayoritariamente del oleaje de los barcos que impacta en los mismos. Queda claro que la presa de Alcalá del Río tiene aportes importantes al total de sedimentos existentes en el Guadalquivir y las mareas introducen sedimentos en el estuario.</a:t>
            </a:r>
          </a:p>
          <a:p>
            <a:endParaRPr lang="es-ES" dirty="0"/>
          </a:p>
        </p:txBody>
      </p:sp>
    </p:spTree>
    <p:extLst>
      <p:ext uri="{BB962C8B-B14F-4D97-AF65-F5344CB8AC3E}">
        <p14:creationId xmlns:p14="http://schemas.microsoft.com/office/powerpoint/2010/main" val="3175276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0E7794-3403-4E43-9E60-47B2ED00B3E1}"/>
              </a:ext>
            </a:extLst>
          </p:cNvPr>
          <p:cNvSpPr>
            <a:spLocks noGrp="1"/>
          </p:cNvSpPr>
          <p:nvPr>
            <p:ph type="ctrTitle"/>
          </p:nvPr>
        </p:nvSpPr>
        <p:spPr/>
        <p:txBody>
          <a:bodyPr/>
          <a:lstStyle/>
          <a:p>
            <a:endParaRPr lang="es-ES"/>
          </a:p>
        </p:txBody>
      </p:sp>
      <p:pic>
        <p:nvPicPr>
          <p:cNvPr id="4" name="Imagen 3">
            <a:extLst>
              <a:ext uri="{FF2B5EF4-FFF2-40B4-BE49-F238E27FC236}">
                <a16:creationId xmlns:a16="http://schemas.microsoft.com/office/drawing/2014/main" id="{DE793D89-B241-A44A-9EAD-04C48D315556}"/>
              </a:ext>
            </a:extLst>
          </p:cNvPr>
          <p:cNvPicPr/>
          <p:nvPr/>
        </p:nvPicPr>
        <p:blipFill>
          <a:blip r:embed="rId2"/>
          <a:stretch>
            <a:fillRect/>
          </a:stretch>
        </p:blipFill>
        <p:spPr>
          <a:xfrm>
            <a:off x="0" y="79022"/>
            <a:ext cx="12192000" cy="7079016"/>
          </a:xfrm>
          <a:prstGeom prst="rect">
            <a:avLst/>
          </a:prstGeom>
        </p:spPr>
      </p:pic>
      <p:sp>
        <p:nvSpPr>
          <p:cNvPr id="3" name="Subtítulo 2">
            <a:extLst>
              <a:ext uri="{FF2B5EF4-FFF2-40B4-BE49-F238E27FC236}">
                <a16:creationId xmlns:a16="http://schemas.microsoft.com/office/drawing/2014/main" id="{FAFFFA37-5489-0546-8696-4D6AA4603D3E}"/>
              </a:ext>
            </a:extLst>
          </p:cNvPr>
          <p:cNvSpPr>
            <a:spLocks noGrp="1"/>
          </p:cNvSpPr>
          <p:nvPr>
            <p:ph type="subTitle" idx="1"/>
          </p:nvPr>
        </p:nvSpPr>
        <p:spPr>
          <a:xfrm>
            <a:off x="1052512" y="372092"/>
            <a:ext cx="9144000" cy="2828308"/>
          </a:xfrm>
        </p:spPr>
        <p:txBody>
          <a:bodyPr>
            <a:normAutofit lnSpcReduction="10000"/>
          </a:bodyPr>
          <a:lstStyle/>
          <a:p>
            <a:r>
              <a:rPr lang="es-ES" dirty="0">
                <a:solidFill>
                  <a:srgbClr val="002060"/>
                </a:solidFill>
              </a:rPr>
              <a:t>La gran cantidad de sólidos sedimentables o en suspensión en el estuario del Guadalquivir genera una turbidez excesiva que limita la penetración de la luz en el seno de la masa de agua, con efectos que se estudian en esta presentación.</a:t>
            </a:r>
          </a:p>
          <a:p>
            <a:r>
              <a:rPr lang="es-ES" dirty="0">
                <a:solidFill>
                  <a:srgbClr val="002060"/>
                </a:solidFill>
              </a:rPr>
              <a:t>“En consecuencia, el papel del fitoplancton en los flujos tróficos del ecosistema del tramo bajo del Guadalquivir es menor de lo que cabría esperar, debido a lo reducido de su producción primaria, crecimiento y biomasa”. (de Carvalho-Souza et al., 2018).</a:t>
            </a:r>
          </a:p>
          <a:p>
            <a:endParaRPr lang="es-ES" dirty="0"/>
          </a:p>
          <a:p>
            <a:endParaRPr lang="es-ES" dirty="0"/>
          </a:p>
        </p:txBody>
      </p:sp>
    </p:spTree>
    <p:extLst>
      <p:ext uri="{BB962C8B-B14F-4D97-AF65-F5344CB8AC3E}">
        <p14:creationId xmlns:p14="http://schemas.microsoft.com/office/powerpoint/2010/main" val="1581770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F7EB2EA-D873-8940-AC9D-B9281F666238}"/>
              </a:ext>
            </a:extLst>
          </p:cNvPr>
          <p:cNvSpPr>
            <a:spLocks noGrp="1"/>
          </p:cNvSpPr>
          <p:nvPr>
            <p:ph idx="1"/>
          </p:nvPr>
        </p:nvSpPr>
        <p:spPr>
          <a:xfrm>
            <a:off x="4098788" y="537369"/>
            <a:ext cx="7216912" cy="5943600"/>
          </a:xfrm>
        </p:spPr>
        <p:txBody>
          <a:bodyPr>
            <a:normAutofit lnSpcReduction="10000"/>
          </a:bodyPr>
          <a:lstStyle/>
          <a:p>
            <a:r>
              <a:rPr lang="es-ES" dirty="0"/>
              <a:t>La contaminación agrícola es muy importante en el estuario del Guadalquivir y se recoge su cuantificación en el informe (Losada, M. Ruiz, 2010) en el capítulo 2 Aportes desde las cuencas vertientes.</a:t>
            </a:r>
          </a:p>
          <a:p>
            <a:endParaRPr lang="es-ES" dirty="0"/>
          </a:p>
          <a:p>
            <a:endParaRPr lang="es-ES" dirty="0"/>
          </a:p>
          <a:p>
            <a:r>
              <a:rPr lang="es-ES" dirty="0"/>
              <a:t>Dos veces al día hay una remoción de contaminantes tanto por dilución en marea llenante, como de limpieza en marea vaciante que los va trasladando a la desembocadura del Guadalquivir donde pueden ser aprovechados por los peces en su </a:t>
            </a:r>
            <a:r>
              <a:rPr lang="es-ES" dirty="0" err="1"/>
              <a:t>alevinaje</a:t>
            </a:r>
            <a:r>
              <a:rPr lang="es-ES" dirty="0"/>
              <a:t>, tiempo de cría y engorde de alevines de las distintas especies.</a:t>
            </a:r>
          </a:p>
          <a:p>
            <a:pPr marL="0" indent="0">
              <a:buNone/>
            </a:pPr>
            <a:r>
              <a:rPr lang="es-ES" dirty="0"/>
              <a:t> </a:t>
            </a:r>
          </a:p>
          <a:p>
            <a:endParaRPr lang="es-ES" dirty="0"/>
          </a:p>
        </p:txBody>
      </p:sp>
      <p:sp>
        <p:nvSpPr>
          <p:cNvPr id="8" name="Rectangle 9">
            <a:extLst>
              <a:ext uri="{FF2B5EF4-FFF2-40B4-BE49-F238E27FC236}">
                <a16:creationId xmlns:a16="http://schemas.microsoft.com/office/drawing/2014/main" id="{D57050C0-50E9-DA4A-9FF0-4B0E74EE277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Helvetica" pitchFamily="2" charset="0"/>
              </a:rPr>
              <a:t> </a:t>
            </a:r>
            <a:endParaRPr kumimoji="0" lang="es-ES" altLang="es-E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10" name="Rectangle 12">
            <a:extLst>
              <a:ext uri="{FF2B5EF4-FFF2-40B4-BE49-F238E27FC236}">
                <a16:creationId xmlns:a16="http://schemas.microsoft.com/office/drawing/2014/main" id="{DC187805-6F2B-C445-83ED-AC44A5B7C0C7}"/>
              </a:ext>
            </a:extLst>
          </p:cNvPr>
          <p:cNvSpPr>
            <a:spLocks noChangeArrowheads="1"/>
          </p:cNvSpPr>
          <p:nvPr/>
        </p:nvSpPr>
        <p:spPr bwMode="auto">
          <a:xfrm>
            <a:off x="876300" y="2095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2" name="Rectangle 17">
            <a:extLst>
              <a:ext uri="{FF2B5EF4-FFF2-40B4-BE49-F238E27FC236}">
                <a16:creationId xmlns:a16="http://schemas.microsoft.com/office/drawing/2014/main" id="{601CDE73-9830-C542-B2A6-A9BF5492CD16}"/>
              </a:ext>
            </a:extLst>
          </p:cNvPr>
          <p:cNvSpPr>
            <a:spLocks noChangeArrowheads="1"/>
          </p:cNvSpPr>
          <p:nvPr/>
        </p:nvSpPr>
        <p:spPr bwMode="auto">
          <a:xfrm>
            <a:off x="1179444" y="-8016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Helvetica" pitchFamily="2" charset="0"/>
              </a:rPr>
              <a:t> </a:t>
            </a:r>
            <a:endParaRPr kumimoji="0" lang="es-ES" altLang="es-E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pic>
        <p:nvPicPr>
          <p:cNvPr id="2078" name="Imagen 19">
            <a:extLst>
              <a:ext uri="{FF2B5EF4-FFF2-40B4-BE49-F238E27FC236}">
                <a16:creationId xmlns:a16="http://schemas.microsoft.com/office/drawing/2014/main" id="{7A6239DC-B1FA-5240-971D-43F27C773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48" y="-10715"/>
            <a:ext cx="25908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77" name="Imagen 14">
            <a:extLst>
              <a:ext uri="{FF2B5EF4-FFF2-40B4-BE49-F238E27FC236}">
                <a16:creationId xmlns:a16="http://schemas.microsoft.com/office/drawing/2014/main" id="{D4E09785-D2BC-A844-92AF-C959ABECE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48" y="2209800"/>
            <a:ext cx="26162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Imagen 10">
            <a:extLst>
              <a:ext uri="{FF2B5EF4-FFF2-40B4-BE49-F238E27FC236}">
                <a16:creationId xmlns:a16="http://schemas.microsoft.com/office/drawing/2014/main" id="{02E4E725-2A06-CF47-8CE4-70ED418AE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48" y="4419600"/>
            <a:ext cx="2590800" cy="17399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31">
            <a:extLst>
              <a:ext uri="{FF2B5EF4-FFF2-40B4-BE49-F238E27FC236}">
                <a16:creationId xmlns:a16="http://schemas.microsoft.com/office/drawing/2014/main" id="{B46A7B84-A2DC-1A47-ACFA-2C05C5BAFDCF}"/>
              </a:ext>
            </a:extLst>
          </p:cNvPr>
          <p:cNvSpPr>
            <a:spLocks noChangeArrowheads="1"/>
          </p:cNvSpPr>
          <p:nvPr/>
        </p:nvSpPr>
        <p:spPr bwMode="auto">
          <a:xfrm>
            <a:off x="291548"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Helvetica" pitchFamily="2" charset="0"/>
              </a:rPr>
              <a:t> </a:t>
            </a:r>
            <a:endParaRPr kumimoji="0" lang="es-ES" altLang="es-E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21" name="Rectangle 32">
            <a:extLst>
              <a:ext uri="{FF2B5EF4-FFF2-40B4-BE49-F238E27FC236}">
                <a16:creationId xmlns:a16="http://schemas.microsoft.com/office/drawing/2014/main" id="{E801949C-72AB-A049-9266-5EF2FDFE4C7A}"/>
              </a:ext>
            </a:extLst>
          </p:cNvPr>
          <p:cNvSpPr>
            <a:spLocks noChangeArrowheads="1"/>
          </p:cNvSpPr>
          <p:nvPr/>
        </p:nvSpPr>
        <p:spPr bwMode="auto">
          <a:xfrm>
            <a:off x="291548" y="19240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900" b="0" i="1" u="none" strike="noStrike" cap="none" normalizeH="0" baseline="0" dirty="0">
                <a:ln>
                  <a:noFill/>
                </a:ln>
                <a:solidFill>
                  <a:srgbClr val="44546A"/>
                </a:solidFill>
                <a:effectLst/>
                <a:latin typeface="Arial" panose="020B0604020202020204" pitchFamily="34" charset="0"/>
                <a:ea typeface="Times New Roman" panose="02020603050405020304" pitchFamily="18" charset="0"/>
              </a:rPr>
              <a:t>Ilustración 4. Vertido en marea baja, contaminación sobre el terreno</a:t>
            </a:r>
            <a:endParaRPr kumimoji="0" lang="es-ES" altLang="es-E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Helvetica" pitchFamily="2" charset="0"/>
              </a:rPr>
              <a:t> </a:t>
            </a:r>
            <a:endParaRPr kumimoji="0" lang="es-ES" altLang="es-E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22" name="Rectangle 33">
            <a:extLst>
              <a:ext uri="{FF2B5EF4-FFF2-40B4-BE49-F238E27FC236}">
                <a16:creationId xmlns:a16="http://schemas.microsoft.com/office/drawing/2014/main" id="{F8AC80C9-813C-134E-9725-9EA6A314E95B}"/>
              </a:ext>
            </a:extLst>
          </p:cNvPr>
          <p:cNvSpPr>
            <a:spLocks noChangeArrowheads="1"/>
          </p:cNvSpPr>
          <p:nvPr/>
        </p:nvSpPr>
        <p:spPr bwMode="auto">
          <a:xfrm>
            <a:off x="291548" y="40700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900" b="0" i="1" u="none" strike="noStrike" cap="none" normalizeH="0" baseline="0" dirty="0">
                <a:ln>
                  <a:noFill/>
                </a:ln>
                <a:solidFill>
                  <a:srgbClr val="44546A"/>
                </a:solidFill>
                <a:effectLst/>
                <a:latin typeface="Arial" panose="020B0604020202020204" pitchFamily="34" charset="0"/>
                <a:ea typeface="Times New Roman" panose="02020603050405020304" pitchFamily="18" charset="0"/>
              </a:rPr>
              <a:t>Ilustración 5. Vertido en marea llenante, contaminación diluyéndose.</a:t>
            </a:r>
            <a:endParaRPr kumimoji="0" lang="es-ES" altLang="es-E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23" name="Rectangle 34">
            <a:extLst>
              <a:ext uri="{FF2B5EF4-FFF2-40B4-BE49-F238E27FC236}">
                <a16:creationId xmlns:a16="http://schemas.microsoft.com/office/drawing/2014/main" id="{FFDB60ED-5CDC-9C49-A3BF-5907C129CA23}"/>
              </a:ext>
            </a:extLst>
          </p:cNvPr>
          <p:cNvSpPr>
            <a:spLocks noChangeArrowheads="1"/>
          </p:cNvSpPr>
          <p:nvPr/>
        </p:nvSpPr>
        <p:spPr bwMode="auto">
          <a:xfrm>
            <a:off x="-221420" y="6335862"/>
            <a:ext cx="449248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ES" sz="900" b="0" i="1" u="none" strike="noStrike" cap="none" normalizeH="0" baseline="0" dirty="0">
                <a:ln>
                  <a:noFill/>
                </a:ln>
                <a:solidFill>
                  <a:srgbClr val="44546A"/>
                </a:solidFill>
                <a:effectLst/>
                <a:latin typeface="Arial" panose="020B0604020202020204" pitchFamily="34" charset="0"/>
                <a:ea typeface="Times New Roman" panose="02020603050405020304" pitchFamily="18" charset="0"/>
              </a:rPr>
              <a:t>Ilustración 6. Vertido en marea vaciante, efecto de limpieza del vertido.</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73439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1C68E-310E-B445-8E3B-DE8792B53483}"/>
              </a:ext>
            </a:extLst>
          </p:cNvPr>
          <p:cNvSpPr>
            <a:spLocks noGrp="1"/>
          </p:cNvSpPr>
          <p:nvPr>
            <p:ph type="title"/>
          </p:nvPr>
        </p:nvSpPr>
        <p:spPr>
          <a:xfrm>
            <a:off x="723900" y="3046417"/>
            <a:ext cx="3776663" cy="1325563"/>
          </a:xfrm>
        </p:spPr>
        <p:txBody>
          <a:bodyPr>
            <a:normAutofit fontScale="90000"/>
          </a:bodyPr>
          <a:lstStyle/>
          <a:p>
            <a:r>
              <a:rPr lang="es-ES" sz="3100" dirty="0"/>
              <a:t>“ La desembocadura del estuario es la principal zona de cría del Golfo de Cádiz y la densidad del boquerón es hasta diez veces superior a la observada en otros estuarios”(de Carvalho-Souza GF, González-Ortegón E, Baldó F, Vilas C, Drake P, 2019)(Proyecto, 2018).</a:t>
            </a:r>
            <a:br>
              <a:rPr lang="es-ES" sz="3100" dirty="0"/>
            </a:br>
            <a:r>
              <a:rPr lang="es-ES" sz="3100" dirty="0"/>
              <a:t>Esto indica la gran cantidad de nutrientes que le llegan.</a:t>
            </a:r>
            <a:br>
              <a:rPr lang="es-ES" sz="3600" dirty="0"/>
            </a:br>
            <a:endParaRPr lang="es-ES" sz="3600" dirty="0"/>
          </a:p>
        </p:txBody>
      </p:sp>
      <p:sp>
        <p:nvSpPr>
          <p:cNvPr id="4" name="Rectangle 2">
            <a:extLst>
              <a:ext uri="{FF2B5EF4-FFF2-40B4-BE49-F238E27FC236}">
                <a16:creationId xmlns:a16="http://schemas.microsoft.com/office/drawing/2014/main" id="{880D0FAE-7813-4540-8F56-29CB78C42803}"/>
              </a:ext>
            </a:extLst>
          </p:cNvPr>
          <p:cNvSpPr>
            <a:spLocks noChangeArrowheads="1"/>
          </p:cNvSpPr>
          <p:nvPr/>
        </p:nvSpPr>
        <p:spPr bwMode="auto">
          <a:xfrm>
            <a:off x="2443162" y="1825625"/>
            <a:ext cx="158782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25" name="Imagen 76" descr="La presente infografía esta publicada en el artículo y describe la cadena trófica, sus interacciones y los efectos de las distintas variables en dos puntos del estuario del Guadalquivir.">
            <a:extLst>
              <a:ext uri="{FF2B5EF4-FFF2-40B4-BE49-F238E27FC236}">
                <a16:creationId xmlns:a16="http://schemas.microsoft.com/office/drawing/2014/main" id="{130A4CFF-5846-F540-81E9-29C6305BED9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057774" y="1811019"/>
            <a:ext cx="7029451" cy="492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67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AE90ABD0-6C7F-A541-93CF-AB7614B42FED}"/>
              </a:ext>
            </a:extLst>
          </p:cNvPr>
          <p:cNvPicPr>
            <a:picLocks noGrp="1"/>
          </p:cNvPicPr>
          <p:nvPr>
            <p:ph idx="1"/>
          </p:nvPr>
        </p:nvPicPr>
        <p:blipFill>
          <a:blip r:embed="rId2" cstate="print"/>
          <a:srcRect l="2117" t="10502" r="55537" b="17808"/>
          <a:stretch>
            <a:fillRect/>
          </a:stretch>
        </p:blipFill>
        <p:spPr bwMode="auto">
          <a:xfrm>
            <a:off x="1590261" y="365125"/>
            <a:ext cx="8998225" cy="6260962"/>
          </a:xfrm>
          <a:prstGeom prst="rect">
            <a:avLst/>
          </a:prstGeom>
          <a:noFill/>
          <a:ln w="9525">
            <a:noFill/>
            <a:miter lim="800000"/>
            <a:headEnd/>
            <a:tailEnd/>
          </a:ln>
        </p:spPr>
      </p:pic>
      <p:sp>
        <p:nvSpPr>
          <p:cNvPr id="2" name="Título 1">
            <a:extLst>
              <a:ext uri="{FF2B5EF4-FFF2-40B4-BE49-F238E27FC236}">
                <a16:creationId xmlns:a16="http://schemas.microsoft.com/office/drawing/2014/main" id="{2A6E855D-6885-F649-B619-E3F6492C8BF1}"/>
              </a:ext>
            </a:extLst>
          </p:cNvPr>
          <p:cNvSpPr>
            <a:spLocks noGrp="1"/>
          </p:cNvSpPr>
          <p:nvPr>
            <p:ph type="title"/>
          </p:nvPr>
        </p:nvSpPr>
        <p:spPr>
          <a:xfrm>
            <a:off x="225287" y="1968638"/>
            <a:ext cx="2862469" cy="1325563"/>
          </a:xfrm>
        </p:spPr>
        <p:txBody>
          <a:bodyPr>
            <a:noAutofit/>
          </a:bodyPr>
          <a:lstStyle/>
          <a:p>
            <a:r>
              <a:rPr lang="es-ES" sz="3600" dirty="0"/>
              <a:t>En resumen hay problemas de estabilidad de orillas…</a:t>
            </a:r>
          </a:p>
        </p:txBody>
      </p:sp>
    </p:spTree>
    <p:extLst>
      <p:ext uri="{BB962C8B-B14F-4D97-AF65-F5344CB8AC3E}">
        <p14:creationId xmlns:p14="http://schemas.microsoft.com/office/powerpoint/2010/main" val="291752573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5126</TotalTime>
  <Words>910</Words>
  <Application>Microsoft Macintosh PowerPoint</Application>
  <PresentationFormat>Panorámica</PresentationFormat>
  <Paragraphs>66</Paragraphs>
  <Slides>16</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16</vt:i4>
      </vt:variant>
    </vt:vector>
  </HeadingPairs>
  <TitlesOfParts>
    <vt:vector size="20" baseType="lpstr">
      <vt:lpstr>Arial</vt:lpstr>
      <vt:lpstr>Calibri</vt:lpstr>
      <vt:lpstr>Calibri Light</vt:lpstr>
      <vt:lpstr>Tema de Office</vt:lpstr>
      <vt:lpstr>Presentación de PowerPoint</vt:lpstr>
      <vt:lpstr>Naturalizar el margen del rio para propiciar mejores oportunidades de vida para plantas, animales y personas del entorno, (preferentemente autóctonas).</vt:lpstr>
      <vt:lpstr>Presentación de PowerPoint</vt:lpstr>
      <vt:lpstr>Presentación de PowerPoint</vt:lpstr>
      <vt:lpstr>Presentación de PowerPoint</vt:lpstr>
      <vt:lpstr>Presentación de PowerPoint</vt:lpstr>
      <vt:lpstr>Presentación de PowerPoint</vt:lpstr>
      <vt:lpstr>“ La desembocadura del estuario es la principal zona de cría del Golfo de Cádiz y la densidad del boquerón es hasta diez veces superior a la observada en otros estuarios”(de Carvalho-Souza GF, González-Ortegón E, Baldó F, Vilas C, Drake P, 2019)(Proyecto, 2018). Esto indica la gran cantidad de nutrientes que le llegan. </vt:lpstr>
      <vt:lpstr>En resumen hay problemas de estabilidad de orillas…</vt:lpstr>
      <vt:lpstr>Que deben ser estabilizadas y naturalizadas…</vt:lpstr>
      <vt:lpstr>En la Puebla del rio tenemos un ejemplo de hasta donde puede llegar la erosión de la orilla, y planteamos una estrategia de estabilizar con gaviones y naturalizar con arena de dragado y compost de depuradora de aguas residuales de soporte a la vegetación de ribera, que es lo que proponemos para esta orilla del Paseo Carlos de Mesa de Coria del rio.</vt:lpstr>
      <vt:lpstr>Presentación de PowerPoint</vt:lpstr>
      <vt:lpstr>Y nos da pie a una Propuesta de un mejor aprovechamiento de las posibilidades del Paseo Carlos de Mesa actual…  ¡abriéndolo al rio!</vt:lpstr>
      <vt:lpstr>Propuesta de Acceso al rio y mini pantalanes, en el Paseo marítimo de Coria del Rio</vt:lpstr>
      <vt:lpstr>Propuesta de la transformación del mercado de abastos de Coria del rio en la nueva Factoría social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32</cp:revision>
  <dcterms:created xsi:type="dcterms:W3CDTF">2020-03-08T10:51:28Z</dcterms:created>
  <dcterms:modified xsi:type="dcterms:W3CDTF">2020-03-12T09:12:17Z</dcterms:modified>
</cp:coreProperties>
</file>