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</p:sldIdLst>
  <p:sldSz cx="9753600" cy="7315200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Lato Heavy" panose="020F0502020204030203" pitchFamily="34" charset="77"/>
      <p:regular r:id="rId18"/>
      <p:bold r:id="rId19"/>
    </p:embeddedFont>
    <p:embeddedFont>
      <p:font typeface="Lato Heavy Bold" panose="020F0502020204030203" pitchFamily="34" charset="77"/>
      <p:regular r:id="rId20"/>
      <p:bold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pitchFamily="3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7" autoAdjust="0"/>
  </p:normalViewPr>
  <p:slideViewPr>
    <p:cSldViewPr>
      <p:cViewPr varScale="1">
        <p:scale>
          <a:sx n="106" d="100"/>
          <a:sy n="106" d="100"/>
        </p:scale>
        <p:origin x="1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2662596"/>
          </a:xfrm>
          <a:custGeom>
            <a:avLst/>
            <a:gdLst/>
            <a:ahLst/>
            <a:cxnLst/>
            <a:rect l="l" t="t" r="r" b="b"/>
            <a:pathLst>
              <a:path w="10767248" h="3858985">
                <a:moveTo>
                  <a:pt x="0" y="0"/>
                </a:moveTo>
                <a:lnTo>
                  <a:pt x="10767249" y="0"/>
                </a:lnTo>
                <a:lnTo>
                  <a:pt x="10767249" y="3858984"/>
                </a:lnTo>
                <a:lnTo>
                  <a:pt x="0" y="385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9508" b="-89508"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3" name="Group 3"/>
          <p:cNvGrpSpPr/>
          <p:nvPr/>
        </p:nvGrpSpPr>
        <p:grpSpPr>
          <a:xfrm>
            <a:off x="489341" y="2745772"/>
            <a:ext cx="8984020" cy="4417284"/>
            <a:chOff x="0" y="0"/>
            <a:chExt cx="11978694" cy="588971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t="6294" b="6294"/>
            <a:stretch>
              <a:fillRect/>
            </a:stretch>
          </p:blipFill>
          <p:spPr>
            <a:xfrm>
              <a:off x="0" y="0"/>
              <a:ext cx="11978694" cy="588971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89341" y="306847"/>
            <a:ext cx="4042306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NATURALIZACIÓN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8866" y="1349822"/>
            <a:ext cx="8065562" cy="1124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9"/>
              </a:lnSpc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En el Grupo TAR entendemos la naturalización como el hecho de propiciar entornos viables para las distintas especies vegetales, animales y humanas (de manera inclusiva), preferentemente autóctonas, que puedan llegar o puedan ser introducidas en el mismo.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866" y="866453"/>
            <a:ext cx="3867150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PLANTEAR LOS OBJETIVOS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1288358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539176" y="1768514"/>
            <a:ext cx="2825091" cy="2145867"/>
          </a:xfrm>
          <a:custGeom>
            <a:avLst/>
            <a:gdLst/>
            <a:ahLst/>
            <a:cxnLst/>
            <a:rect l="l" t="t" r="r" b="b"/>
            <a:pathLst>
              <a:path w="2825091" h="2145867">
                <a:moveTo>
                  <a:pt x="0" y="0"/>
                </a:moveTo>
                <a:lnTo>
                  <a:pt x="2825091" y="0"/>
                </a:lnTo>
                <a:lnTo>
                  <a:pt x="2825091" y="2145867"/>
                </a:lnTo>
                <a:lnTo>
                  <a:pt x="0" y="2145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909361" y="4028681"/>
            <a:ext cx="2084721" cy="2772748"/>
          </a:xfrm>
          <a:custGeom>
            <a:avLst/>
            <a:gdLst/>
            <a:ahLst/>
            <a:cxnLst/>
            <a:rect l="l" t="t" r="r" b="b"/>
            <a:pathLst>
              <a:path w="2084721" h="2772748">
                <a:moveTo>
                  <a:pt x="0" y="0"/>
                </a:moveTo>
                <a:lnTo>
                  <a:pt x="2084721" y="0"/>
                </a:lnTo>
                <a:lnTo>
                  <a:pt x="2084721" y="2772748"/>
                </a:lnTo>
                <a:lnTo>
                  <a:pt x="0" y="2772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3303949" y="195053"/>
            <a:ext cx="3164631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CUARTO PASO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1372037"/>
            <a:ext cx="4197781" cy="26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AIREACIÓN CIUDADANA SALUDABLE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9206" y="587461"/>
            <a:ext cx="3158256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SOLUCIONES ALTERNATIVAS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79987" y="2601285"/>
            <a:ext cx="4177186" cy="299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5C9282"/>
                </a:solidFill>
                <a:latin typeface="Open Sans"/>
              </a:rPr>
              <a:t>BICICLETAS AIREADORAS</a:t>
            </a:r>
          </a:p>
          <a:p>
            <a:pPr algn="l">
              <a:lnSpc>
                <a:spcPts val="2660"/>
              </a:lnSpc>
            </a:pPr>
            <a:endParaRPr lang="en-US" sz="1900">
              <a:solidFill>
                <a:srgbClr val="5C9282"/>
              </a:solidFill>
              <a:latin typeface="Open Sans"/>
            </a:endParaRPr>
          </a:p>
          <a:p>
            <a:pPr algn="l">
              <a:lnSpc>
                <a:spcPts val="2660"/>
              </a:lnSpc>
            </a:pPr>
            <a:r>
              <a:rPr lang="en-US" sz="1900">
                <a:solidFill>
                  <a:srgbClr val="5C9282"/>
                </a:solidFill>
                <a:latin typeface="Open Sans"/>
              </a:rPr>
              <a:t>Son ejercicios de movilidad que se situarán a la orilla del estanque, conectadas por una transmisión de cadena (como las bicicletas) hasta unas aspas medio sumergidas en el agua que proporcionaran movimiento de agua y aireación.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34594" y="1524416"/>
            <a:ext cx="666851" cy="6668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DC7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4594" y="3434402"/>
            <a:ext cx="666851" cy="66685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DC7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43841" y="5108900"/>
            <a:ext cx="666851" cy="66685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DC79"/>
            </a:solidFill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329424" y="5024472"/>
            <a:ext cx="666851" cy="66685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solidFill>
              <a:srgbClr val="FFDC79"/>
            </a:solidFill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5329424" y="1857841"/>
            <a:ext cx="3418238" cy="2563679"/>
          </a:xfrm>
          <a:custGeom>
            <a:avLst/>
            <a:gdLst/>
            <a:ahLst/>
            <a:cxnLst/>
            <a:rect l="l" t="t" r="r" b="b"/>
            <a:pathLst>
              <a:path w="3418238" h="2563679">
                <a:moveTo>
                  <a:pt x="0" y="0"/>
                </a:moveTo>
                <a:lnTo>
                  <a:pt x="3418238" y="0"/>
                </a:lnTo>
                <a:lnTo>
                  <a:pt x="3418238" y="2563679"/>
                </a:lnTo>
                <a:lnTo>
                  <a:pt x="0" y="25636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11" name="Group 11"/>
          <p:cNvGrpSpPr/>
          <p:nvPr/>
        </p:nvGrpSpPr>
        <p:grpSpPr>
          <a:xfrm>
            <a:off x="470639" y="1600458"/>
            <a:ext cx="3774598" cy="1095699"/>
            <a:chOff x="0" y="0"/>
            <a:chExt cx="5032798" cy="14609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57146"/>
              <a:ext cx="835858" cy="478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9"/>
                </a:lnSpc>
              </a:pPr>
              <a:r>
                <a:rPr lang="en-US" sz="2415" spc="120">
                  <a:solidFill>
                    <a:srgbClr val="5C9282"/>
                  </a:solidFill>
                  <a:latin typeface="League Spartan Bold"/>
                </a:rPr>
                <a:t>1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1435" y="-19050"/>
              <a:ext cx="3761363" cy="147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5"/>
                </a:lnSpc>
              </a:pPr>
              <a:r>
                <a:rPr lang="en-US" sz="1811" spc="90">
                  <a:solidFill>
                    <a:srgbClr val="5C9282"/>
                  </a:solidFill>
                  <a:latin typeface="Lato"/>
                </a:rPr>
                <a:t>Propagación de la propuesta en redes sociales, universidades, concursos, etc.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4594" y="518392"/>
            <a:ext cx="4660886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4"/>
              </a:lnSpc>
            </a:pPr>
            <a:r>
              <a:rPr lang="en-US" sz="2817" spc="253">
                <a:solidFill>
                  <a:srgbClr val="5C9282"/>
                </a:solidFill>
                <a:latin typeface="League Spartan Italics"/>
              </a:rPr>
              <a:t>PASAR A LA ACCIÓN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85393" y="3636172"/>
            <a:ext cx="627344" cy="358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2415" spc="120">
                <a:solidFill>
                  <a:srgbClr val="5C9282"/>
                </a:solidFill>
                <a:latin typeface="League Spartan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31717" y="3468755"/>
            <a:ext cx="2794932" cy="111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45"/>
              </a:lnSpc>
            </a:pPr>
            <a:r>
              <a:rPr lang="en-US" sz="1811" spc="90">
                <a:solidFill>
                  <a:srgbClr val="5C9282"/>
                </a:solidFill>
                <a:latin typeface="Lato"/>
              </a:rPr>
              <a:t>Jornadas de aprendizaje y concienciación de naturaleza en plena ciudad.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79886" y="5191159"/>
            <a:ext cx="3517510" cy="819474"/>
            <a:chOff x="0" y="0"/>
            <a:chExt cx="4690013" cy="109263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48858"/>
              <a:ext cx="787400" cy="489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9"/>
                </a:lnSpc>
              </a:pPr>
              <a:r>
                <a:rPr lang="en-US" sz="2415" spc="120">
                  <a:solidFill>
                    <a:srgbClr val="5C9282"/>
                  </a:solidFill>
                  <a:latin typeface="League Spartan Bold"/>
                </a:rPr>
                <a:t>3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97513" y="-19050"/>
              <a:ext cx="3492500" cy="1111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5"/>
                </a:lnSpc>
              </a:pPr>
              <a:r>
                <a:rPr lang="en-US" sz="1811" spc="90">
                  <a:solidFill>
                    <a:srgbClr val="5C9282"/>
                  </a:solidFill>
                  <a:latin typeface="Lato"/>
                </a:rPr>
                <a:t>Medidas contra el deterioro intencionado de el ecosistema.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68930" y="5081622"/>
            <a:ext cx="3514994" cy="1095699"/>
            <a:chOff x="0" y="0"/>
            <a:chExt cx="4686659" cy="146093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53404"/>
              <a:ext cx="787400" cy="489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49"/>
                </a:lnSpc>
              </a:pPr>
              <a:r>
                <a:rPr lang="en-US" sz="2415" spc="120">
                  <a:solidFill>
                    <a:srgbClr val="5C9282"/>
                  </a:solidFill>
                  <a:latin typeface="League Spartan Bold"/>
                </a:rPr>
                <a:t>4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94159" y="-19050"/>
              <a:ext cx="3492500" cy="1479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45"/>
                </a:lnSpc>
              </a:pPr>
              <a:r>
                <a:rPr lang="en-US" sz="1811" spc="90">
                  <a:solidFill>
                    <a:srgbClr val="5C9282"/>
                  </a:solidFill>
                  <a:latin typeface="Lato"/>
                </a:rPr>
                <a:t>Voluntariados de formación sobre el mantenimiento de la reserva naturalizada.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4484" y="2057400"/>
            <a:ext cx="6764630" cy="3551431"/>
          </a:xfrm>
          <a:custGeom>
            <a:avLst/>
            <a:gdLst/>
            <a:ahLst/>
            <a:cxnLst/>
            <a:rect l="l" t="t" r="r" b="b"/>
            <a:pathLst>
              <a:path w="6764630" h="3551431">
                <a:moveTo>
                  <a:pt x="0" y="0"/>
                </a:moveTo>
                <a:lnTo>
                  <a:pt x="6764630" y="0"/>
                </a:lnTo>
                <a:lnTo>
                  <a:pt x="6764630" y="3551430"/>
                </a:lnTo>
                <a:lnTo>
                  <a:pt x="0" y="3551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746347" y="825589"/>
            <a:ext cx="8260904" cy="778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dirty="0">
                <a:solidFill>
                  <a:srgbClr val="5C9282"/>
                </a:solidFill>
                <a:latin typeface="Open Sans Bold"/>
              </a:rPr>
              <a:t>GRACIAS POR SU ATENCIÓN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0904" y="5736927"/>
            <a:ext cx="607179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5C9282"/>
                </a:solidFill>
                <a:latin typeface="Open Sans Bold"/>
              </a:rPr>
              <a:t>Juntos por un parque mejor.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175920" y="1175918"/>
            <a:ext cx="7315199" cy="4963365"/>
          </a:xfrm>
          <a:custGeom>
            <a:avLst/>
            <a:gdLst/>
            <a:ahLst/>
            <a:cxnLst/>
            <a:rect l="l" t="t" r="r" b="b"/>
            <a:pathLst>
              <a:path w="10126349" h="5006976">
                <a:moveTo>
                  <a:pt x="0" y="0"/>
                </a:moveTo>
                <a:lnTo>
                  <a:pt x="10126349" y="0"/>
                </a:lnTo>
                <a:lnTo>
                  <a:pt x="10126349" y="5006976"/>
                </a:lnTo>
                <a:lnTo>
                  <a:pt x="0" y="50069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6908" r="-43347" b="-93003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566766" y="3800479"/>
            <a:ext cx="5186834" cy="3514722"/>
          </a:xfrm>
          <a:custGeom>
            <a:avLst/>
            <a:gdLst/>
            <a:ahLst/>
            <a:cxnLst/>
            <a:rect l="l" t="t" r="r" b="b"/>
            <a:pathLst>
              <a:path w="5186834" h="3673149">
                <a:moveTo>
                  <a:pt x="0" y="0"/>
                </a:moveTo>
                <a:lnTo>
                  <a:pt x="5186834" y="0"/>
                </a:lnTo>
                <a:lnTo>
                  <a:pt x="5186834" y="3673149"/>
                </a:lnTo>
                <a:lnTo>
                  <a:pt x="0" y="36731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86" b="-7594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5153521" y="-1"/>
            <a:ext cx="4013324" cy="3692509"/>
          </a:xfrm>
          <a:custGeom>
            <a:avLst/>
            <a:gdLst/>
            <a:ahLst/>
            <a:cxnLst/>
            <a:rect l="l" t="t" r="r" b="b"/>
            <a:pathLst>
              <a:path w="4013324" h="4469418">
                <a:moveTo>
                  <a:pt x="0" y="0"/>
                </a:moveTo>
                <a:lnTo>
                  <a:pt x="4013324" y="0"/>
                </a:lnTo>
                <a:lnTo>
                  <a:pt x="4013324" y="4469418"/>
                </a:lnTo>
                <a:lnTo>
                  <a:pt x="0" y="4469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978" b="-1193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TextBox 5"/>
          <p:cNvSpPr txBox="1"/>
          <p:nvPr/>
        </p:nvSpPr>
        <p:spPr>
          <a:xfrm>
            <a:off x="489341" y="306847"/>
            <a:ext cx="3876675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PRIMER PASO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7327" y="1253834"/>
            <a:ext cx="4213149" cy="483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9"/>
              </a:lnSpc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En el estanque del Parque de los Príncipes el problema se encuentra en que el agua se deteriora de manera frecuente y cada vez en menos tiempo.</a:t>
            </a:r>
          </a:p>
          <a:p>
            <a:pPr algn="l">
              <a:lnSpc>
                <a:spcPts val="2289"/>
              </a:lnSpc>
            </a:pPr>
            <a:endParaRPr lang="en-US" sz="1536" spc="76">
              <a:solidFill>
                <a:srgbClr val="F5FFE5"/>
              </a:solidFill>
              <a:latin typeface="Lato"/>
            </a:endParaRPr>
          </a:p>
          <a:p>
            <a:pPr algn="l">
              <a:lnSpc>
                <a:spcPts val="2289"/>
              </a:lnSpc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La solución desde los organismos municipales es vaciar y volver a llenar, pero nosotros vamos a atajar el problema desde la raíz.</a:t>
            </a:r>
          </a:p>
          <a:p>
            <a:pPr algn="l">
              <a:lnSpc>
                <a:spcPts val="2289"/>
              </a:lnSpc>
            </a:pPr>
            <a:endParaRPr lang="en-US" sz="1536" spc="76">
              <a:solidFill>
                <a:srgbClr val="F5FFE5"/>
              </a:solidFill>
              <a:latin typeface="Lato"/>
            </a:endParaRPr>
          </a:p>
          <a:p>
            <a:pPr algn="l">
              <a:lnSpc>
                <a:spcPts val="2289"/>
              </a:lnSpc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Las principales causas de este deterioro son:</a:t>
            </a:r>
          </a:p>
          <a:p>
            <a:pPr marL="331799" lvl="1" indent="-165899" algn="l">
              <a:lnSpc>
                <a:spcPts val="2289"/>
              </a:lnSpc>
              <a:buFont typeface="Arial"/>
              <a:buChar char="•"/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Exceso de materia orgánica.</a:t>
            </a:r>
          </a:p>
          <a:p>
            <a:pPr algn="l">
              <a:lnSpc>
                <a:spcPts val="2289"/>
              </a:lnSpc>
            </a:pPr>
            <a:endParaRPr lang="en-US" sz="1536" spc="76">
              <a:solidFill>
                <a:srgbClr val="F5FFE5"/>
              </a:solidFill>
              <a:latin typeface="Lato"/>
            </a:endParaRPr>
          </a:p>
          <a:p>
            <a:pPr marL="331799" lvl="1" indent="-165899" algn="l">
              <a:lnSpc>
                <a:spcPts val="2289"/>
              </a:lnSpc>
              <a:buFont typeface="Arial"/>
              <a:buChar char="•"/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Poca o nula circulación de agua. </a:t>
            </a:r>
          </a:p>
          <a:p>
            <a:pPr algn="l">
              <a:lnSpc>
                <a:spcPts val="2289"/>
              </a:lnSpc>
            </a:pPr>
            <a:endParaRPr lang="en-US" sz="1536" spc="76">
              <a:solidFill>
                <a:srgbClr val="F5FFE5"/>
              </a:solidFill>
              <a:latin typeface="Lato"/>
            </a:endParaRPr>
          </a:p>
          <a:p>
            <a:pPr marL="331799" lvl="1" indent="-165899" algn="l">
              <a:lnSpc>
                <a:spcPts val="2289"/>
              </a:lnSpc>
              <a:buFont typeface="Arial"/>
              <a:buChar char="•"/>
            </a:pPr>
            <a:r>
              <a:rPr lang="en-US" sz="1536" spc="76">
                <a:solidFill>
                  <a:srgbClr val="F5FFE5"/>
                </a:solidFill>
                <a:latin typeface="Lato"/>
              </a:rPr>
              <a:t>Ausencia de especies que conserven el agua.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8866" y="866453"/>
            <a:ext cx="3867150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ENCONTRAR EL PROBLEMA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825478" y="-2825480"/>
            <a:ext cx="4102642" cy="9753602"/>
          </a:xfrm>
          <a:custGeom>
            <a:avLst/>
            <a:gdLst/>
            <a:ahLst/>
            <a:cxnLst/>
            <a:rect l="l" t="t" r="r" b="b"/>
            <a:pathLst>
              <a:path w="7591590" h="12894949">
                <a:moveTo>
                  <a:pt x="0" y="0"/>
                </a:moveTo>
                <a:lnTo>
                  <a:pt x="7591590" y="0"/>
                </a:lnTo>
                <a:lnTo>
                  <a:pt x="7591590" y="12894949"/>
                </a:lnTo>
                <a:lnTo>
                  <a:pt x="0" y="12894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69858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2075568" y="4007366"/>
            <a:ext cx="5602464" cy="3149546"/>
          </a:xfrm>
          <a:custGeom>
            <a:avLst/>
            <a:gdLst/>
            <a:ahLst/>
            <a:cxnLst/>
            <a:rect l="l" t="t" r="r" b="b"/>
            <a:pathLst>
              <a:path w="5602464" h="3149546">
                <a:moveTo>
                  <a:pt x="0" y="0"/>
                </a:moveTo>
                <a:lnTo>
                  <a:pt x="5602464" y="0"/>
                </a:lnTo>
                <a:lnTo>
                  <a:pt x="5602464" y="3149546"/>
                </a:lnTo>
                <a:lnTo>
                  <a:pt x="0" y="3149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TextBox 4"/>
          <p:cNvSpPr txBox="1"/>
          <p:nvPr/>
        </p:nvSpPr>
        <p:spPr>
          <a:xfrm>
            <a:off x="532953" y="1078372"/>
            <a:ext cx="8971296" cy="2843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3"/>
              </a:lnSpc>
            </a:pPr>
            <a:r>
              <a:rPr lang="en-US" sz="1539" spc="76">
                <a:solidFill>
                  <a:srgbClr val="F5FFE5"/>
                </a:solidFill>
                <a:latin typeface="Lato"/>
              </a:rPr>
              <a:t>Nos apoyaremos en un proyecto ya funcionando y cuyas soluciones han sido efectivas, el estanque de Ramiche en Torreblanca.</a:t>
            </a:r>
          </a:p>
          <a:p>
            <a:pPr algn="l">
              <a:lnSpc>
                <a:spcPts val="2293"/>
              </a:lnSpc>
            </a:pPr>
            <a:endParaRPr lang="en-US" sz="1539" spc="76">
              <a:solidFill>
                <a:srgbClr val="F5FFE5"/>
              </a:solidFill>
              <a:latin typeface="Lato"/>
            </a:endParaRPr>
          </a:p>
          <a:p>
            <a:pPr marL="332305" lvl="1" indent="-166152" algn="l">
              <a:lnSpc>
                <a:spcPts val="2293"/>
              </a:lnSpc>
              <a:buFont typeface="Arial"/>
              <a:buChar char="•"/>
            </a:pPr>
            <a:r>
              <a:rPr lang="en-US" sz="1539" spc="76">
                <a:solidFill>
                  <a:srgbClr val="F5FFE5"/>
                </a:solidFill>
                <a:latin typeface="Lato"/>
              </a:rPr>
              <a:t>Airear el agua lo máximo posible para favorecer los procesos aerobios y evitar la aparición de elementos orgánicos no deseados.</a:t>
            </a:r>
          </a:p>
          <a:p>
            <a:pPr algn="l">
              <a:lnSpc>
                <a:spcPts val="2293"/>
              </a:lnSpc>
            </a:pPr>
            <a:endParaRPr lang="en-US" sz="1539" spc="76">
              <a:solidFill>
                <a:srgbClr val="F5FFE5"/>
              </a:solidFill>
              <a:latin typeface="Lato"/>
            </a:endParaRPr>
          </a:p>
          <a:p>
            <a:pPr marL="332305" lvl="1" indent="-166152" algn="l">
              <a:lnSpc>
                <a:spcPts val="2293"/>
              </a:lnSpc>
              <a:buFont typeface="Arial"/>
              <a:buChar char="•"/>
            </a:pPr>
            <a:r>
              <a:rPr lang="en-US" sz="1539" spc="76">
                <a:solidFill>
                  <a:srgbClr val="F5FFE5"/>
                </a:solidFill>
                <a:latin typeface="Lato"/>
              </a:rPr>
              <a:t>Crear un hábitat adecuado para la reproducción de diversas especies en su interior y en sus alrededores.</a:t>
            </a:r>
          </a:p>
          <a:p>
            <a:pPr algn="l">
              <a:lnSpc>
                <a:spcPts val="2293"/>
              </a:lnSpc>
            </a:pPr>
            <a:endParaRPr lang="en-US" sz="1539" spc="76">
              <a:solidFill>
                <a:srgbClr val="F5FFE5"/>
              </a:solidFill>
              <a:latin typeface="Lato"/>
            </a:endParaRPr>
          </a:p>
          <a:p>
            <a:pPr marL="332305" lvl="1" indent="-166152" algn="l">
              <a:lnSpc>
                <a:spcPts val="2293"/>
              </a:lnSpc>
              <a:buFont typeface="Arial"/>
              <a:buChar char="•"/>
            </a:pPr>
            <a:r>
              <a:rPr lang="en-US" sz="1539" spc="76">
                <a:solidFill>
                  <a:srgbClr val="F5FFE5"/>
                </a:solidFill>
                <a:latin typeface="Lato"/>
              </a:rPr>
              <a:t>Proteger la zona y elaborar un método que evite la reaparición del problema.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2953" y="306847"/>
            <a:ext cx="3876675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SEGUNDO PASO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478" y="780728"/>
            <a:ext cx="3867150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INVESTIGAR SOLUCIONES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1288358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525455" y="2418787"/>
            <a:ext cx="3527625" cy="4265156"/>
          </a:xfrm>
          <a:custGeom>
            <a:avLst/>
            <a:gdLst/>
            <a:ahLst/>
            <a:cxnLst/>
            <a:rect l="l" t="t" r="r" b="b"/>
            <a:pathLst>
              <a:path w="3527625" h="4265156">
                <a:moveTo>
                  <a:pt x="0" y="0"/>
                </a:moveTo>
                <a:lnTo>
                  <a:pt x="3527625" y="0"/>
                </a:lnTo>
                <a:lnTo>
                  <a:pt x="3527625" y="4265157"/>
                </a:lnTo>
                <a:lnTo>
                  <a:pt x="0" y="4265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4954743" y="2291743"/>
            <a:ext cx="3693451" cy="4519245"/>
          </a:xfrm>
          <a:custGeom>
            <a:avLst/>
            <a:gdLst/>
            <a:ahLst/>
            <a:cxnLst/>
            <a:rect l="l" t="t" r="r" b="b"/>
            <a:pathLst>
              <a:path w="3693451" h="4519245">
                <a:moveTo>
                  <a:pt x="0" y="0"/>
                </a:moveTo>
                <a:lnTo>
                  <a:pt x="3693451" y="0"/>
                </a:lnTo>
                <a:lnTo>
                  <a:pt x="3693451" y="4519245"/>
                </a:lnTo>
                <a:lnTo>
                  <a:pt x="0" y="4519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grpSp>
        <p:nvGrpSpPr>
          <p:cNvPr id="5" name="Group 5"/>
          <p:cNvGrpSpPr/>
          <p:nvPr/>
        </p:nvGrpSpPr>
        <p:grpSpPr>
          <a:xfrm>
            <a:off x="5602910" y="5760245"/>
            <a:ext cx="104011" cy="10401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03949" y="181277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89267" y="1558023"/>
            <a:ext cx="5038133" cy="55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BUSCAR PUNTOS CRÍTICOS DE SOBRECRECIMIENTO DE MATERIA ORGÁNICA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879297" y="6325933"/>
            <a:ext cx="104011" cy="10401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24077" y="5954834"/>
            <a:ext cx="104011" cy="10401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038226" y="5514855"/>
            <a:ext cx="104011" cy="10401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580279" y="5053551"/>
            <a:ext cx="104011" cy="10401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801468" y="4621472"/>
            <a:ext cx="104011" cy="10401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476268" y="4447354"/>
            <a:ext cx="104011" cy="10401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420744" y="4083464"/>
            <a:ext cx="104011" cy="10401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931302" y="3485783"/>
            <a:ext cx="104011" cy="10401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312719" y="2936807"/>
            <a:ext cx="104011" cy="10401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7223389" y="3105871"/>
            <a:ext cx="104011" cy="104011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528273" y="3745337"/>
            <a:ext cx="104011" cy="104011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s-E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6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809"/>
            <a:ext cx="9753600" cy="1303166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303949" y="181277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88489" y="1634501"/>
            <a:ext cx="3867150" cy="55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CAMBIAR DISPOSICIÓN DE ENTRADA Y SALIDA DEL AGUA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72428" y="2418787"/>
            <a:ext cx="4345945" cy="3393748"/>
            <a:chOff x="0" y="0"/>
            <a:chExt cx="5794593" cy="4524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794593" cy="4524997"/>
            </a:xfrm>
            <a:custGeom>
              <a:avLst/>
              <a:gdLst/>
              <a:ahLst/>
              <a:cxnLst/>
              <a:rect l="l" t="t" r="r" b="b"/>
              <a:pathLst>
                <a:path w="5794593" h="4524997">
                  <a:moveTo>
                    <a:pt x="0" y="0"/>
                  </a:moveTo>
                  <a:lnTo>
                    <a:pt x="5794593" y="0"/>
                  </a:lnTo>
                  <a:lnTo>
                    <a:pt x="5794593" y="4524997"/>
                  </a:lnTo>
                  <a:lnTo>
                    <a:pt x="0" y="4524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7842" t="-96310" r="-76506" b="-215633"/>
              </a:stretch>
            </a:blipFill>
          </p:spPr>
          <p:txBody>
            <a:bodyPr/>
            <a:lstStyle/>
            <a:p>
              <a:endParaRPr lang="es-ES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255674" y="4060622"/>
              <a:ext cx="385675" cy="345958"/>
              <a:chOff x="0" y="0"/>
              <a:chExt cx="107132" cy="9609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3131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1862143" y="95168"/>
              <a:ext cx="1950376" cy="625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4"/>
                </a:lnSpc>
                <a:spcBef>
                  <a:spcPct val="0"/>
                </a:spcBef>
              </a:pPr>
              <a:r>
                <a:rPr lang="en-US" sz="2817" spc="253">
                  <a:solidFill>
                    <a:srgbClr val="F5FFE5"/>
                  </a:solidFill>
                  <a:latin typeface="Lato Heavy"/>
                </a:rPr>
                <a:t>AHORA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641348" y="4060622"/>
              <a:ext cx="385675" cy="345958"/>
              <a:chOff x="0" y="0"/>
              <a:chExt cx="107132" cy="9609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F5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5022064" y="2418787"/>
            <a:ext cx="4345945" cy="3447791"/>
            <a:chOff x="0" y="0"/>
            <a:chExt cx="5794593" cy="459705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794593" cy="4597055"/>
            </a:xfrm>
            <a:custGeom>
              <a:avLst/>
              <a:gdLst/>
              <a:ahLst/>
              <a:cxnLst/>
              <a:rect l="l" t="t" r="r" b="b"/>
              <a:pathLst>
                <a:path w="5794593" h="4597055">
                  <a:moveTo>
                    <a:pt x="0" y="0"/>
                  </a:moveTo>
                  <a:lnTo>
                    <a:pt x="5794593" y="0"/>
                  </a:lnTo>
                  <a:lnTo>
                    <a:pt x="5794593" y="4597055"/>
                  </a:lnTo>
                  <a:lnTo>
                    <a:pt x="0" y="4597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7842" t="-93233" r="-76506" b="-212253"/>
              </a:stretch>
            </a:blipFill>
          </p:spPr>
          <p:txBody>
            <a:bodyPr/>
            <a:lstStyle/>
            <a:p>
              <a:endParaRPr lang="es-E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41348" y="324016"/>
              <a:ext cx="2391966" cy="625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4"/>
                </a:lnSpc>
                <a:spcBef>
                  <a:spcPct val="0"/>
                </a:spcBef>
              </a:pPr>
              <a:r>
                <a:rPr lang="en-US" sz="2817" spc="253">
                  <a:solidFill>
                    <a:srgbClr val="F5FFE5"/>
                  </a:solidFill>
                  <a:latin typeface="Lato Heavy"/>
                </a:rPr>
                <a:t>DESPUÉS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15154" y="603550"/>
              <a:ext cx="385675" cy="345958"/>
              <a:chOff x="0" y="0"/>
              <a:chExt cx="107132" cy="9609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F5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451657" y="1559515"/>
              <a:ext cx="385675" cy="345958"/>
              <a:chOff x="0" y="0"/>
              <a:chExt cx="107132" cy="960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F5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141365" y="3063607"/>
              <a:ext cx="385675" cy="345958"/>
              <a:chOff x="0" y="0"/>
              <a:chExt cx="107132" cy="9609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F500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448511" y="4251098"/>
              <a:ext cx="385675" cy="345958"/>
              <a:chOff x="0" y="0"/>
              <a:chExt cx="107132" cy="9609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07132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107132" h="96099">
                    <a:moveTo>
                      <a:pt x="0" y="0"/>
                    </a:moveTo>
                    <a:lnTo>
                      <a:pt x="107132" y="0"/>
                    </a:lnTo>
                    <a:lnTo>
                      <a:pt x="107132" y="96099"/>
                    </a:lnTo>
                    <a:lnTo>
                      <a:pt x="0" y="96099"/>
                    </a:lnTo>
                    <a:close/>
                  </a:path>
                </a:pathLst>
              </a:custGeom>
              <a:solidFill>
                <a:srgbClr val="FF3131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07132" cy="134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46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762" y="0"/>
            <a:ext cx="9753600" cy="1349141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205360" y="2415822"/>
            <a:ext cx="4676203" cy="3550237"/>
          </a:xfrm>
          <a:custGeom>
            <a:avLst/>
            <a:gdLst/>
            <a:ahLst/>
            <a:cxnLst/>
            <a:rect l="l" t="t" r="r" b="b"/>
            <a:pathLst>
              <a:path w="4676203" h="3550237">
                <a:moveTo>
                  <a:pt x="0" y="0"/>
                </a:moveTo>
                <a:lnTo>
                  <a:pt x="4676202" y="0"/>
                </a:lnTo>
                <a:lnTo>
                  <a:pt x="4676202" y="3550237"/>
                </a:lnTo>
                <a:lnTo>
                  <a:pt x="0" y="35502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898619" y="2546098"/>
            <a:ext cx="3289685" cy="3289685"/>
          </a:xfrm>
          <a:custGeom>
            <a:avLst/>
            <a:gdLst/>
            <a:ahLst/>
            <a:cxnLst/>
            <a:rect l="l" t="t" r="r" b="b"/>
            <a:pathLst>
              <a:path w="3289685" h="3289685">
                <a:moveTo>
                  <a:pt x="0" y="0"/>
                </a:moveTo>
                <a:lnTo>
                  <a:pt x="3289684" y="0"/>
                </a:lnTo>
                <a:lnTo>
                  <a:pt x="3289684" y="3289685"/>
                </a:lnTo>
                <a:lnTo>
                  <a:pt x="0" y="32896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AutoShape 5"/>
          <p:cNvSpPr/>
          <p:nvPr/>
        </p:nvSpPr>
        <p:spPr>
          <a:xfrm flipV="1">
            <a:off x="1223032" y="5613848"/>
            <a:ext cx="499730" cy="1118389"/>
          </a:xfrm>
          <a:prstGeom prst="line">
            <a:avLst/>
          </a:prstGeom>
          <a:ln w="38100" cap="flat">
            <a:solidFill>
              <a:srgbClr val="FF3131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4992025" y="2520803"/>
            <a:ext cx="4447770" cy="3340275"/>
          </a:xfrm>
          <a:custGeom>
            <a:avLst/>
            <a:gdLst/>
            <a:ahLst/>
            <a:cxnLst/>
            <a:rect l="l" t="t" r="r" b="b"/>
            <a:pathLst>
              <a:path w="4447770" h="3340275">
                <a:moveTo>
                  <a:pt x="0" y="0"/>
                </a:moveTo>
                <a:lnTo>
                  <a:pt x="4447770" y="0"/>
                </a:lnTo>
                <a:lnTo>
                  <a:pt x="4447770" y="3340275"/>
                </a:lnTo>
                <a:lnTo>
                  <a:pt x="0" y="33402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TextBox 7"/>
          <p:cNvSpPr txBox="1"/>
          <p:nvPr/>
        </p:nvSpPr>
        <p:spPr>
          <a:xfrm>
            <a:off x="3303949" y="195053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77910" y="1558023"/>
            <a:ext cx="4197781" cy="55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RECUPERACIÓN DE CASCADA Y PROPICIAR ZONA DE CRÍA DE ANFIBIOS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3639" y="6778108"/>
            <a:ext cx="2086174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r>
              <a:rPr lang="en-US" sz="1408" spc="197">
                <a:solidFill>
                  <a:srgbClr val="000000"/>
                </a:solidFill>
                <a:latin typeface="Lato Heavy Bold"/>
              </a:rPr>
              <a:t>ZONA DE ANFIBIOS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872038" y="2961009"/>
            <a:ext cx="9525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1288358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3303949" y="195053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77910" y="1465089"/>
            <a:ext cx="4197781" cy="552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INTRODUCCIÓN DE ESPECIES AUTÓCTONAS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72038" y="2961009"/>
            <a:ext cx="9525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endParaRPr/>
          </a:p>
        </p:txBody>
      </p:sp>
      <p:sp>
        <p:nvSpPr>
          <p:cNvPr id="7" name="Freeform 7"/>
          <p:cNvSpPr/>
          <p:nvPr/>
        </p:nvSpPr>
        <p:spPr>
          <a:xfrm>
            <a:off x="731520" y="2303838"/>
            <a:ext cx="3472989" cy="2074279"/>
          </a:xfrm>
          <a:custGeom>
            <a:avLst/>
            <a:gdLst/>
            <a:ahLst/>
            <a:cxnLst/>
            <a:rect l="l" t="t" r="r" b="b"/>
            <a:pathLst>
              <a:path w="3472989" h="2074279">
                <a:moveTo>
                  <a:pt x="0" y="0"/>
                </a:moveTo>
                <a:lnTo>
                  <a:pt x="3472989" y="0"/>
                </a:lnTo>
                <a:lnTo>
                  <a:pt x="3472989" y="2074279"/>
                </a:lnTo>
                <a:lnTo>
                  <a:pt x="0" y="2074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5C9282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8" name="Freeform 8"/>
          <p:cNvSpPr/>
          <p:nvPr/>
        </p:nvSpPr>
        <p:spPr>
          <a:xfrm>
            <a:off x="5253504" y="2396393"/>
            <a:ext cx="3444372" cy="1696353"/>
          </a:xfrm>
          <a:custGeom>
            <a:avLst/>
            <a:gdLst/>
            <a:ahLst/>
            <a:cxnLst/>
            <a:rect l="l" t="t" r="r" b="b"/>
            <a:pathLst>
              <a:path w="3444372" h="1696353">
                <a:moveTo>
                  <a:pt x="0" y="0"/>
                </a:moveTo>
                <a:lnTo>
                  <a:pt x="3444372" y="0"/>
                </a:lnTo>
                <a:lnTo>
                  <a:pt x="3444372" y="1696353"/>
                </a:lnTo>
                <a:lnTo>
                  <a:pt x="0" y="1696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5C9282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9" name="Freeform 9"/>
          <p:cNvSpPr/>
          <p:nvPr/>
        </p:nvSpPr>
        <p:spPr>
          <a:xfrm>
            <a:off x="731520" y="4492323"/>
            <a:ext cx="3472989" cy="2445337"/>
          </a:xfrm>
          <a:custGeom>
            <a:avLst/>
            <a:gdLst/>
            <a:ahLst/>
            <a:cxnLst/>
            <a:rect l="l" t="t" r="r" b="b"/>
            <a:pathLst>
              <a:path w="3472989" h="2445337">
                <a:moveTo>
                  <a:pt x="0" y="0"/>
                </a:moveTo>
                <a:lnTo>
                  <a:pt x="3472989" y="0"/>
                </a:lnTo>
                <a:lnTo>
                  <a:pt x="3472989" y="2445338"/>
                </a:lnTo>
                <a:lnTo>
                  <a:pt x="0" y="2445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5C9282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10" name="Freeform 10"/>
          <p:cNvSpPr/>
          <p:nvPr/>
        </p:nvSpPr>
        <p:spPr>
          <a:xfrm>
            <a:off x="5193190" y="4378117"/>
            <a:ext cx="3565001" cy="2673751"/>
          </a:xfrm>
          <a:custGeom>
            <a:avLst/>
            <a:gdLst/>
            <a:ahLst/>
            <a:cxnLst/>
            <a:rect l="l" t="t" r="r" b="b"/>
            <a:pathLst>
              <a:path w="3565001" h="2673751">
                <a:moveTo>
                  <a:pt x="0" y="0"/>
                </a:moveTo>
                <a:lnTo>
                  <a:pt x="3565001" y="0"/>
                </a:lnTo>
                <a:lnTo>
                  <a:pt x="3565001" y="2673751"/>
                </a:lnTo>
                <a:lnTo>
                  <a:pt x="0" y="26737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5C9282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1288358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TextBox 3"/>
          <p:cNvSpPr txBox="1"/>
          <p:nvPr/>
        </p:nvSpPr>
        <p:spPr>
          <a:xfrm>
            <a:off x="4872038" y="2961009"/>
            <a:ext cx="9525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Freeform 4"/>
          <p:cNvSpPr/>
          <p:nvPr/>
        </p:nvSpPr>
        <p:spPr>
          <a:xfrm>
            <a:off x="2003773" y="1738810"/>
            <a:ext cx="5960363" cy="2520599"/>
          </a:xfrm>
          <a:custGeom>
            <a:avLst/>
            <a:gdLst/>
            <a:ahLst/>
            <a:cxnLst/>
            <a:rect l="l" t="t" r="r" b="b"/>
            <a:pathLst>
              <a:path w="5960363" h="2520599">
                <a:moveTo>
                  <a:pt x="0" y="0"/>
                </a:moveTo>
                <a:lnTo>
                  <a:pt x="5960363" y="0"/>
                </a:lnTo>
                <a:lnTo>
                  <a:pt x="5960363" y="2520599"/>
                </a:lnTo>
                <a:lnTo>
                  <a:pt x="0" y="2520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2463504" y="4373709"/>
            <a:ext cx="5040901" cy="3092577"/>
          </a:xfrm>
          <a:custGeom>
            <a:avLst/>
            <a:gdLst/>
            <a:ahLst/>
            <a:cxnLst/>
            <a:rect l="l" t="t" r="r" b="b"/>
            <a:pathLst>
              <a:path w="5040901" h="3092577">
                <a:moveTo>
                  <a:pt x="0" y="0"/>
                </a:moveTo>
                <a:lnTo>
                  <a:pt x="5040901" y="0"/>
                </a:lnTo>
                <a:lnTo>
                  <a:pt x="5040901" y="3092577"/>
                </a:lnTo>
                <a:lnTo>
                  <a:pt x="0" y="3092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TextBox 6"/>
          <p:cNvSpPr txBox="1"/>
          <p:nvPr/>
        </p:nvSpPr>
        <p:spPr>
          <a:xfrm>
            <a:off x="3303949" y="195053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3147" y="1393021"/>
            <a:ext cx="4197781" cy="26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CREACIÓN DE RIBERA NATURAL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1288358"/>
          </a:xfrm>
          <a:custGeom>
            <a:avLst/>
            <a:gdLst/>
            <a:ahLst/>
            <a:cxnLst/>
            <a:rect l="l" t="t" r="r" b="b"/>
            <a:pathLst>
              <a:path w="9890532" h="6673502">
                <a:moveTo>
                  <a:pt x="0" y="0"/>
                </a:moveTo>
                <a:lnTo>
                  <a:pt x="9890532" y="0"/>
                </a:lnTo>
                <a:lnTo>
                  <a:pt x="9890532" y="6673502"/>
                </a:lnTo>
                <a:lnTo>
                  <a:pt x="0" y="667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4396" r="-98544" b="-99857"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3" name="Freeform 3"/>
          <p:cNvSpPr/>
          <p:nvPr/>
        </p:nvSpPr>
        <p:spPr>
          <a:xfrm>
            <a:off x="430885" y="1925036"/>
            <a:ext cx="2876736" cy="4370590"/>
          </a:xfrm>
          <a:custGeom>
            <a:avLst/>
            <a:gdLst/>
            <a:ahLst/>
            <a:cxnLst/>
            <a:rect l="l" t="t" r="r" b="b"/>
            <a:pathLst>
              <a:path w="2876736" h="4370590">
                <a:moveTo>
                  <a:pt x="0" y="0"/>
                </a:moveTo>
                <a:lnTo>
                  <a:pt x="2876736" y="0"/>
                </a:lnTo>
                <a:lnTo>
                  <a:pt x="2876736" y="4370590"/>
                </a:lnTo>
                <a:lnTo>
                  <a:pt x="0" y="4370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4" name="Freeform 4"/>
          <p:cNvSpPr/>
          <p:nvPr/>
        </p:nvSpPr>
        <p:spPr>
          <a:xfrm>
            <a:off x="3722418" y="1925036"/>
            <a:ext cx="2519234" cy="1679489"/>
          </a:xfrm>
          <a:custGeom>
            <a:avLst/>
            <a:gdLst/>
            <a:ahLst/>
            <a:cxnLst/>
            <a:rect l="l" t="t" r="r" b="b"/>
            <a:pathLst>
              <a:path w="2519234" h="1679489">
                <a:moveTo>
                  <a:pt x="0" y="0"/>
                </a:moveTo>
                <a:lnTo>
                  <a:pt x="2519234" y="0"/>
                </a:lnTo>
                <a:lnTo>
                  <a:pt x="2519234" y="1679489"/>
                </a:lnTo>
                <a:lnTo>
                  <a:pt x="0" y="16794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5" name="Freeform 5"/>
          <p:cNvSpPr/>
          <p:nvPr/>
        </p:nvSpPr>
        <p:spPr>
          <a:xfrm>
            <a:off x="3612421" y="4241204"/>
            <a:ext cx="2739230" cy="2054422"/>
          </a:xfrm>
          <a:custGeom>
            <a:avLst/>
            <a:gdLst/>
            <a:ahLst/>
            <a:cxnLst/>
            <a:rect l="l" t="t" r="r" b="b"/>
            <a:pathLst>
              <a:path w="2739230" h="2054422">
                <a:moveTo>
                  <a:pt x="0" y="0"/>
                </a:moveTo>
                <a:lnTo>
                  <a:pt x="2739229" y="0"/>
                </a:lnTo>
                <a:lnTo>
                  <a:pt x="2739229" y="2054422"/>
                </a:lnTo>
                <a:lnTo>
                  <a:pt x="0" y="205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6" name="Freeform 6"/>
          <p:cNvSpPr/>
          <p:nvPr/>
        </p:nvSpPr>
        <p:spPr>
          <a:xfrm>
            <a:off x="6660752" y="1925036"/>
            <a:ext cx="2632519" cy="1553328"/>
          </a:xfrm>
          <a:custGeom>
            <a:avLst/>
            <a:gdLst/>
            <a:ahLst/>
            <a:cxnLst/>
            <a:rect l="l" t="t" r="r" b="b"/>
            <a:pathLst>
              <a:path w="2632519" h="1553328">
                <a:moveTo>
                  <a:pt x="0" y="0"/>
                </a:moveTo>
                <a:lnTo>
                  <a:pt x="2632519" y="0"/>
                </a:lnTo>
                <a:lnTo>
                  <a:pt x="2632519" y="1553328"/>
                </a:lnTo>
                <a:lnTo>
                  <a:pt x="0" y="15533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7" name="Freeform 7"/>
          <p:cNvSpPr/>
          <p:nvPr/>
        </p:nvSpPr>
        <p:spPr>
          <a:xfrm>
            <a:off x="6660752" y="4270442"/>
            <a:ext cx="2661260" cy="1995945"/>
          </a:xfrm>
          <a:custGeom>
            <a:avLst/>
            <a:gdLst/>
            <a:ahLst/>
            <a:cxnLst/>
            <a:rect l="l" t="t" r="r" b="b"/>
            <a:pathLst>
              <a:path w="2661260" h="1995945">
                <a:moveTo>
                  <a:pt x="0" y="0"/>
                </a:moveTo>
                <a:lnTo>
                  <a:pt x="2661260" y="0"/>
                </a:lnTo>
                <a:lnTo>
                  <a:pt x="2661260" y="1995945"/>
                </a:lnTo>
                <a:lnTo>
                  <a:pt x="0" y="19959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"/>
          </a:p>
        </p:txBody>
      </p:sp>
      <p:sp>
        <p:nvSpPr>
          <p:cNvPr id="8" name="TextBox 8"/>
          <p:cNvSpPr txBox="1"/>
          <p:nvPr/>
        </p:nvSpPr>
        <p:spPr>
          <a:xfrm>
            <a:off x="4872038" y="2961009"/>
            <a:ext cx="9525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6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303949" y="195053"/>
            <a:ext cx="3008770" cy="42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4"/>
              </a:lnSpc>
            </a:pPr>
            <a:r>
              <a:rPr lang="en-US" sz="2817" spc="253">
                <a:solidFill>
                  <a:srgbClr val="FFDC79"/>
                </a:solidFill>
                <a:latin typeface="League Spartan Bold"/>
              </a:rPr>
              <a:t>TERCER PASO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73147" y="1393021"/>
            <a:ext cx="4197781" cy="26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9"/>
              </a:lnSpc>
            </a:pPr>
            <a:r>
              <a:rPr lang="en-US" sz="1536" u="sng" spc="76">
                <a:solidFill>
                  <a:srgbClr val="5C9282"/>
                </a:solidFill>
                <a:latin typeface="Lato"/>
              </a:rPr>
              <a:t>CREACIÓN DE RIBERA NATURAL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15199" y="693420"/>
            <a:ext cx="3986269" cy="25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6"/>
              </a:lnSpc>
            </a:pPr>
            <a:r>
              <a:rPr lang="en-US" sz="1408" spc="197">
                <a:solidFill>
                  <a:srgbClr val="F5FFE5"/>
                </a:solidFill>
                <a:latin typeface="Lato Heavy Bold"/>
              </a:rPr>
              <a:t>DAR FORMA A NUESTRA PROPUESTA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26024" y="6545580"/>
            <a:ext cx="85139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C9282"/>
                </a:solidFill>
                <a:latin typeface="Open Sans"/>
              </a:rPr>
              <a:t>ENEAS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0859" y="3619500"/>
            <a:ext cx="88235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C9282"/>
                </a:solidFill>
                <a:latin typeface="Open Sans"/>
              </a:rPr>
              <a:t>JUNCO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88874" y="6562326"/>
            <a:ext cx="1153220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C9282"/>
                </a:solidFill>
                <a:latin typeface="Open Sans"/>
              </a:rPr>
              <a:t>CARRIZO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40226" y="3619500"/>
            <a:ext cx="127357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C9282"/>
                </a:solidFill>
                <a:latin typeface="Open Sans"/>
              </a:rPr>
              <a:t>NENÚFAR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37640" y="6504512"/>
            <a:ext cx="212734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C9282"/>
                </a:solidFill>
                <a:latin typeface="Open Sans"/>
              </a:rPr>
              <a:t>LIRIO AMARILLO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412</Words>
  <Application>Microsoft Macintosh PowerPoint</Application>
  <PresentationFormat>Personalizado</PresentationFormat>
  <Paragraphs>67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Lato Heavy Bold</vt:lpstr>
      <vt:lpstr>Open Sans</vt:lpstr>
      <vt:lpstr>Lato Heavy</vt:lpstr>
      <vt:lpstr>Open Sans Bold</vt:lpstr>
      <vt:lpstr>League Spartan Bold</vt:lpstr>
      <vt:lpstr>Lato</vt:lpstr>
      <vt:lpstr>League Spartan Italics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Naturalización del estanque del</dc:title>
  <cp:lastModifiedBy>Julián Lebrato</cp:lastModifiedBy>
  <cp:revision>6</cp:revision>
  <dcterms:created xsi:type="dcterms:W3CDTF">2006-08-16T00:00:00Z</dcterms:created>
  <dcterms:modified xsi:type="dcterms:W3CDTF">2026-03-13T11:25:18Z</dcterms:modified>
  <dc:identifier>DAGDPTYaQVo</dc:identifier>
</cp:coreProperties>
</file>