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58" r:id="rId4"/>
    <p:sldId id="263" r:id="rId5"/>
    <p:sldId id="259" r:id="rId6"/>
    <p:sldId id="264" r:id="rId7"/>
    <p:sldId id="265" r:id="rId8"/>
    <p:sldId id="260" r:id="rId9"/>
    <p:sldId id="261" r:id="rId10"/>
    <p:sldId id="262" r:id="rId11"/>
    <p:sldId id="2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9393"/>
    <a:srgbClr val="FFFE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>
        <p:scale>
          <a:sx n="50" d="100"/>
          <a:sy n="50" d="100"/>
        </p:scale>
        <p:origin x="164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2CF70-4C2F-4E15-AFDB-EC2D6D3C203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B0DE8-FD76-4C43-8DA0-535F690A2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0DE8-FD76-4C43-8DA0-535F690A27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3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0DE8-FD76-4C43-8DA0-535F690A27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9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B0DE8-FD76-4C43-8DA0-535F690A27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9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D4CC-64BD-E2AB-7481-8F8531126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4308E-2212-DAF7-A78E-44B9598BC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DC041-4DB4-B151-3944-78634821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90994-E994-DEB3-93CD-BB31F6F2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2999-A671-FC06-4C75-C01CC821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3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49AF-E4C1-20AC-8E13-6C4E6B45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C70A0-887D-2700-EBFF-67E5B1C20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6FABA-7F07-931C-CE21-A0D8E0177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C9B69-18F4-5D72-EA23-A4BA448F9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326F4-054C-4924-945D-E1B227F7D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6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DC1113-A3DE-ABB8-8326-4B0CC2D6C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81960A-DAFC-4F46-C40D-BBAC821C7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449E9-750A-DF69-6B93-2C6BCB83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8F97C-C2CC-7215-AA72-A8F1490F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A775-EAFB-BB19-3458-1DB14D84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2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7BF2-A51F-BF47-CBAE-4FD897E2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D6BBE-503C-A7D9-9B86-5B580F5FA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B23B0-1AE9-CC17-7B28-6CF3D7CD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B5B91-8138-ED33-EC49-2EE0AAB30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2407F-A62D-EF31-9BAA-371D2815F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30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D586-FB0D-2A8A-67C9-483E780E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51FFD-556B-90E3-1FA7-112A38656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3216B-80CD-2171-8941-8BC49D30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2CA4E-3905-B855-4095-4E000EAF9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00A9-19CB-0873-1CE7-09846849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0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2A2CD-6346-AAB5-B02A-BCF6E23B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5375-1787-E00F-A05A-B96F23BDD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92FD5E-95F0-44E3-0D88-12AEACF99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DA28C-70DF-8A3A-E73D-AB6EC80D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27B5E2-6AC2-BA4B-2226-73F13830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ED4B3-B8E8-320B-25B0-961713BD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8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9211-E8F0-77F8-C9DF-F5BA57110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8FBB9-1276-ECA1-B90B-FE370D1A5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03780-E39C-C38B-4DB8-40FED3D41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9B935D-C1D2-011E-0A23-36B5C945C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3C9A9-E5A6-403D-B907-85A012E6D9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B04CE-E92D-FC3B-76A4-871ACD45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FA051C-BB06-BF6C-05BB-1CCF7C81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73636A-3BC8-6BED-BB29-ED9D2E73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2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B59F-6EFB-B882-A164-743CCC64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71B65-2239-DC0D-6705-8759D8C0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33B04-DD32-7CBA-4656-7CF20576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56ECB-FB23-69A6-188F-957BC81E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2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C66EC-B415-5B22-6803-CCF21DA2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750A9-8302-4CC4-CD5E-18829527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3159A-C52B-75A1-05DE-3989F068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1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C80E5-3EBE-DE9A-967C-5D661FA1C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8D9A-ACEE-1158-68E1-017DFD811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792D8-29F8-6DD9-ECFC-A7E080B1F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FED6A-0CA4-B0C9-4672-3DDDAA45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C259F-300F-01A7-BAE9-4E6D5B7E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B8457-21E8-54C5-5A23-697B729D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5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3D9A2-C7D7-AD65-B4F8-18E11F20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50380-6060-4931-EDE3-4A1384D58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4A42E-7F83-DA02-3F73-07C48EC9B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8995-9415-EE2B-DD72-BE2296C4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99920-8F34-6C50-68CC-9CA44667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55F954-B801-4DCA-8CD7-DAF56FBEA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5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5360E-B094-1FC1-A7DA-8D8AF0BA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7957D-E5DD-9F26-C3C0-B4B627D5F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2452-989D-00F5-1EB0-C0041900C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B6C917-BADF-42C0-8BD5-B2A51EAC0217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04AD6-A328-B33C-CA9D-96F595FDD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C418-5654-309C-8FA4-11ABF9C6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247A0C-4153-412D-8F73-A07A89839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6D0C7-AC5A-D8C1-ED12-8374A6CF2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19" r="-1" b="14859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597BC7-F40F-0704-0C5E-5BF3B862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81" b="18686"/>
          <a:stretch>
            <a:fillRect/>
          </a:stretch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75B87D0-A0A9-C5B0-8064-7755D3E1EDB3}"/>
              </a:ext>
            </a:extLst>
          </p:cNvPr>
          <p:cNvSpPr txBox="1">
            <a:spLocks/>
          </p:cNvSpPr>
          <p:nvPr/>
        </p:nvSpPr>
        <p:spPr>
          <a:xfrm>
            <a:off x="734028" y="2136769"/>
            <a:ext cx="3992700" cy="38771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Cádiz con m</a:t>
            </a:r>
            <a:r>
              <a:rPr lang="es-CU" b="1"/>
              <a:t>ás negritos…</a:t>
            </a:r>
            <a:br>
              <a:rPr lang="es-CU" b="1"/>
            </a:br>
            <a:br>
              <a:rPr lang="es-CU" b="1"/>
            </a:br>
            <a:r>
              <a:rPr lang="es-CU" b="1"/>
              <a:t>La Habana con más salero…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97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1B055-D0AE-635C-8A3A-EEED2A2AF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6" r="7401" b="-1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35DE9-7D08-E67A-300E-76DA12CB7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9374" b="-2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615F5-1375-269A-2063-2973A856DCF9}"/>
              </a:ext>
            </a:extLst>
          </p:cNvPr>
          <p:cNvSpPr txBox="1"/>
          <p:nvPr/>
        </p:nvSpPr>
        <p:spPr>
          <a:xfrm>
            <a:off x="321731" y="6064391"/>
            <a:ext cx="5668684" cy="752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atin typeface="+mj-lt"/>
                <a:ea typeface="+mj-ea"/>
                <a:cs typeface="+mj-cs"/>
              </a:rPr>
              <a:t>Castillo de San Salvador de la Punta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06B7FE-0C66-5185-A8E9-5750A58D6FFB}"/>
              </a:ext>
            </a:extLst>
          </p:cNvPr>
          <p:cNvSpPr txBox="1"/>
          <p:nvPr/>
        </p:nvSpPr>
        <p:spPr>
          <a:xfrm>
            <a:off x="7604538" y="6064391"/>
            <a:ext cx="4688418" cy="752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latin typeface="+mj-lt"/>
                <a:ea typeface="+mj-ea"/>
                <a:cs typeface="+mj-cs"/>
              </a:rPr>
              <a:t>Castillo del Morro</a:t>
            </a:r>
          </a:p>
        </p:txBody>
      </p:sp>
    </p:spTree>
    <p:extLst>
      <p:ext uri="{BB962C8B-B14F-4D97-AF65-F5344CB8AC3E}">
        <p14:creationId xmlns:p14="http://schemas.microsoft.com/office/powerpoint/2010/main" val="1278620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02C76E-45D0-6AAA-FA5E-6473F64F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5" r="26332"/>
          <a:stretch>
            <a:fillRect/>
          </a:stretch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B70745-6122-92F3-A683-CB6057C04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/>
          <a:stretch>
            <a:fillRect/>
          </a:stretch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2CDA58-6597-7F7C-13E3-FE3DC24E295D}"/>
              </a:ext>
            </a:extLst>
          </p:cNvPr>
          <p:cNvSpPr/>
          <p:nvPr/>
        </p:nvSpPr>
        <p:spPr>
          <a:xfrm>
            <a:off x="10086975" y="152400"/>
            <a:ext cx="1485900" cy="257175"/>
          </a:xfrm>
          <a:prstGeom prst="rect">
            <a:avLst/>
          </a:prstGeom>
          <a:solidFill>
            <a:srgbClr val="7B93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C71AF4-140E-55F8-0497-D7A98CEEC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6120" y="-25200"/>
            <a:ext cx="6617630" cy="681299"/>
          </a:xfrm>
        </p:spPr>
        <p:txBody>
          <a:bodyPr>
            <a:normAutofit/>
          </a:bodyPr>
          <a:lstStyle/>
          <a:p>
            <a:pPr algn="l"/>
            <a:r>
              <a:rPr lang="es-CU" sz="2600" b="1" dirty="0"/>
              <a:t>Catedral de La Habana</a:t>
            </a:r>
            <a:endParaRPr lang="en-US" sz="2600" b="1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667A33E-9F3A-054D-1188-ABF4096F010D}"/>
              </a:ext>
            </a:extLst>
          </p:cNvPr>
          <p:cNvSpPr txBox="1">
            <a:spLocks/>
          </p:cNvSpPr>
          <p:nvPr/>
        </p:nvSpPr>
        <p:spPr>
          <a:xfrm>
            <a:off x="9220200" y="163050"/>
            <a:ext cx="2971800" cy="4930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U" sz="4400" b="1" dirty="0"/>
              <a:t>Catedral de Cádiz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6739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DDE9A9-0E26-32AD-53CB-6970C59E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4" r="4345"/>
          <a:stretch>
            <a:fillRect/>
          </a:stretch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A13C3-53D6-C596-E939-0FC3C1FDA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0" r="21808"/>
          <a:stretch>
            <a:fillRect/>
          </a:stretch>
        </p:blipFill>
        <p:spPr>
          <a:xfrm>
            <a:off x="5790353" y="5016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6121AB-C6E7-81A2-FA89-3F85EE92C525}"/>
              </a:ext>
            </a:extLst>
          </p:cNvPr>
          <p:cNvSpPr txBox="1"/>
          <p:nvPr/>
        </p:nvSpPr>
        <p:spPr>
          <a:xfrm>
            <a:off x="872197" y="5486400"/>
            <a:ext cx="3826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800" b="1" dirty="0">
                <a:solidFill>
                  <a:schemeClr val="bg1"/>
                </a:solidFill>
              </a:rPr>
              <a:t>CAMPO SUR, CÁDIZ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E97A3-12DA-1C9C-3DF4-127A8EC8AE7F}"/>
              </a:ext>
            </a:extLst>
          </p:cNvPr>
          <p:cNvSpPr txBox="1"/>
          <p:nvPr/>
        </p:nvSpPr>
        <p:spPr>
          <a:xfrm>
            <a:off x="7920111" y="405618"/>
            <a:ext cx="489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800" b="1" dirty="0">
                <a:solidFill>
                  <a:schemeClr val="bg1"/>
                </a:solidFill>
              </a:rPr>
              <a:t>MALECÓN, LA HABANA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FA618-E992-1FEB-0393-E1DD97464AD6}"/>
              </a:ext>
            </a:extLst>
          </p:cNvPr>
          <p:cNvSpPr txBox="1"/>
          <p:nvPr/>
        </p:nvSpPr>
        <p:spPr>
          <a:xfrm>
            <a:off x="11120198" y="874056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b="1" dirty="0">
                <a:solidFill>
                  <a:schemeClr val="bg1"/>
                </a:solidFill>
              </a:rPr>
              <a:t>8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A63005-FD9F-F7B0-A566-AADE5B10BFB4}"/>
              </a:ext>
            </a:extLst>
          </p:cNvPr>
          <p:cNvSpPr txBox="1"/>
          <p:nvPr/>
        </p:nvSpPr>
        <p:spPr>
          <a:xfrm>
            <a:off x="938428" y="5937050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b="1" dirty="0">
                <a:solidFill>
                  <a:schemeClr val="bg1"/>
                </a:solidFill>
              </a:rPr>
              <a:t>1.3 KM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32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F265A-9979-270C-D797-DF8FB329E4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" r="1" b="1"/>
          <a:stretch>
            <a:fillRect/>
          </a:stretch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7B5A5D-60F0-1971-974F-1629E274964E}"/>
              </a:ext>
            </a:extLst>
          </p:cNvPr>
          <p:cNvSpPr txBox="1"/>
          <p:nvPr/>
        </p:nvSpPr>
        <p:spPr>
          <a:xfrm>
            <a:off x="177070" y="5924550"/>
            <a:ext cx="4620584" cy="752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CÁDIZ 1647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9E9B92-00D0-E64B-1C98-C2BEA477A8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r="1168" b="-2"/>
          <a:stretch>
            <a:fillRect/>
          </a:stretch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745533-1EAE-24B5-4247-C411BFB8724F}"/>
              </a:ext>
            </a:extLst>
          </p:cNvPr>
          <p:cNvSpPr txBox="1"/>
          <p:nvPr/>
        </p:nvSpPr>
        <p:spPr>
          <a:xfrm>
            <a:off x="7568198" y="5924550"/>
            <a:ext cx="4620584" cy="752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1766</a:t>
            </a:r>
          </a:p>
        </p:txBody>
      </p:sp>
    </p:spTree>
    <p:extLst>
      <p:ext uri="{BB962C8B-B14F-4D97-AF65-F5344CB8AC3E}">
        <p14:creationId xmlns:p14="http://schemas.microsoft.com/office/powerpoint/2010/main" val="4151626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C1C16-1971-30AF-6E98-277514D82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6081" b="-3"/>
          <a:stretch>
            <a:fillRect/>
          </a:stretch>
        </p:blipFill>
        <p:spPr>
          <a:xfrm>
            <a:off x="-495299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4E921-CD43-5277-A273-43435A9B7FC3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El 12 de mayo de 1717, Felipe V </a:t>
            </a:r>
            <a:r>
              <a:rPr lang="en-US" sz="1900" dirty="0" err="1"/>
              <a:t>trasladó</a:t>
            </a:r>
            <a:r>
              <a:rPr lang="en-US" sz="1900" dirty="0"/>
              <a:t> </a:t>
            </a:r>
            <a:r>
              <a:rPr lang="en-US" sz="1900" dirty="0" err="1"/>
              <a:t>el</a:t>
            </a:r>
            <a:r>
              <a:rPr lang="en-US" sz="1900" dirty="0"/>
              <a:t> </a:t>
            </a:r>
            <a:r>
              <a:rPr lang="en-US" sz="1900" dirty="0" err="1"/>
              <a:t>Consulado</a:t>
            </a:r>
            <a:r>
              <a:rPr lang="en-US" sz="1900" dirty="0"/>
              <a:t> de Indias a Cádiz, </a:t>
            </a:r>
            <a:r>
              <a:rPr lang="en-US" sz="1900" dirty="0" err="1"/>
              <a:t>consolidando</a:t>
            </a:r>
            <a:r>
              <a:rPr lang="en-US" sz="1900" dirty="0"/>
              <a:t> la </a:t>
            </a:r>
            <a:r>
              <a:rPr lang="en-US" sz="1900" dirty="0" err="1"/>
              <a:t>práctica</a:t>
            </a:r>
            <a:r>
              <a:rPr lang="en-US" sz="1900" dirty="0"/>
              <a:t> </a:t>
            </a:r>
            <a:r>
              <a:rPr lang="en-US" sz="1900" dirty="0" err="1"/>
              <a:t>ya</a:t>
            </a:r>
            <a:r>
              <a:rPr lang="en-US" sz="1900" dirty="0"/>
              <a:t> </a:t>
            </a:r>
            <a:r>
              <a:rPr lang="en-US" sz="1900" dirty="0" err="1"/>
              <a:t>existente</a:t>
            </a:r>
            <a:r>
              <a:rPr lang="en-US" sz="1900" dirty="0"/>
              <a:t> de </a:t>
            </a:r>
            <a:r>
              <a:rPr lang="en-US" sz="1900" dirty="0" err="1"/>
              <a:t>armar</a:t>
            </a:r>
            <a:r>
              <a:rPr lang="en-US" sz="1900" dirty="0"/>
              <a:t> </a:t>
            </a:r>
            <a:r>
              <a:rPr lang="en-US" sz="1900" dirty="0" err="1"/>
              <a:t>flotas</a:t>
            </a:r>
            <a:r>
              <a:rPr lang="en-US" sz="1900" dirty="0"/>
              <a:t> a América en </a:t>
            </a:r>
            <a:r>
              <a:rPr lang="en-US" sz="1900" dirty="0" err="1"/>
              <a:t>su</a:t>
            </a:r>
            <a:r>
              <a:rPr lang="en-US" sz="1900" dirty="0"/>
              <a:t> </a:t>
            </a:r>
            <a:r>
              <a:rPr lang="en-US" sz="1900" dirty="0" err="1"/>
              <a:t>bahía</a:t>
            </a:r>
            <a:r>
              <a:rPr lang="en-US" sz="1900" dirty="0"/>
              <a:t>. Esta </a:t>
            </a:r>
            <a:r>
              <a:rPr lang="en-US" sz="1900" dirty="0" err="1"/>
              <a:t>centralización</a:t>
            </a:r>
            <a:r>
              <a:rPr lang="en-US" sz="1900" dirty="0"/>
              <a:t> del </a:t>
            </a:r>
            <a:r>
              <a:rPr lang="en-US" sz="1900" dirty="0" err="1"/>
              <a:t>comercio</a:t>
            </a:r>
            <a:r>
              <a:rPr lang="en-US" sz="1900" dirty="0"/>
              <a:t> con las colonias </a:t>
            </a:r>
            <a:r>
              <a:rPr lang="en-US" sz="1900" dirty="0" err="1"/>
              <a:t>generó</a:t>
            </a:r>
            <a:r>
              <a:rPr lang="en-US" sz="1900" dirty="0"/>
              <a:t> un </a:t>
            </a:r>
            <a:r>
              <a:rPr lang="en-US" sz="1900" dirty="0" err="1"/>
              <a:t>siglo</a:t>
            </a:r>
            <a:r>
              <a:rPr lang="en-US" sz="1900" dirty="0"/>
              <a:t> de </a:t>
            </a:r>
            <a:r>
              <a:rPr lang="en-US" sz="1900" dirty="0" err="1"/>
              <a:t>crecimiento</a:t>
            </a:r>
            <a:r>
              <a:rPr lang="en-US" sz="1900" dirty="0"/>
              <a:t> y </a:t>
            </a:r>
            <a:r>
              <a:rPr lang="en-US" sz="1900" dirty="0" err="1"/>
              <a:t>prosperidad</a:t>
            </a:r>
            <a:r>
              <a:rPr lang="en-US" sz="1900" dirty="0"/>
              <a:t>, con las </a:t>
            </a:r>
            <a:r>
              <a:rPr lang="en-US" sz="1900" dirty="0" err="1"/>
              <a:t>flotas</a:t>
            </a:r>
            <a:r>
              <a:rPr lang="en-US" sz="1900" dirty="0"/>
              <a:t> de la Carrera de Indias </a:t>
            </a:r>
            <a:r>
              <a:rPr lang="en-US" sz="1900" dirty="0" err="1"/>
              <a:t>trayendo</a:t>
            </a:r>
            <a:r>
              <a:rPr lang="en-US" sz="1900" dirty="0"/>
              <a:t> </a:t>
            </a:r>
            <a:r>
              <a:rPr lang="en-US" sz="1900" dirty="0" err="1"/>
              <a:t>metales</a:t>
            </a:r>
            <a:r>
              <a:rPr lang="en-US" sz="1900" dirty="0"/>
              <a:t> </a:t>
            </a:r>
            <a:r>
              <a:rPr lang="en-US" sz="1900" dirty="0" err="1"/>
              <a:t>preciosos</a:t>
            </a:r>
            <a:r>
              <a:rPr lang="en-US" sz="1900" dirty="0"/>
              <a:t>, cacao y </a:t>
            </a:r>
            <a:r>
              <a:rPr lang="en-US" sz="1900" dirty="0" err="1"/>
              <a:t>otras</a:t>
            </a:r>
            <a:r>
              <a:rPr lang="en-US" sz="1900" dirty="0"/>
              <a:t> </a:t>
            </a:r>
            <a:r>
              <a:rPr lang="en-US" sz="1900" dirty="0" err="1"/>
              <a:t>materias</a:t>
            </a:r>
            <a:r>
              <a:rPr lang="en-US" sz="1900" dirty="0"/>
              <a:t> </a:t>
            </a:r>
            <a:r>
              <a:rPr lang="en-US" sz="1900" dirty="0" err="1"/>
              <a:t>primas</a:t>
            </a:r>
            <a:r>
              <a:rPr lang="en-US" sz="1900" dirty="0"/>
              <a:t>, </a:t>
            </a:r>
            <a:r>
              <a:rPr lang="en-US" sz="1900" dirty="0" err="1"/>
              <a:t>consolidando</a:t>
            </a:r>
            <a:r>
              <a:rPr lang="en-US" sz="1900" dirty="0"/>
              <a:t> la </a:t>
            </a:r>
            <a:r>
              <a:rPr lang="en-US" sz="1900" dirty="0" err="1"/>
              <a:t>bahía</a:t>
            </a:r>
            <a:r>
              <a:rPr lang="en-US" sz="1900" dirty="0"/>
              <a:t> </a:t>
            </a:r>
            <a:r>
              <a:rPr lang="en-US" sz="1900" dirty="0" err="1"/>
              <a:t>como</a:t>
            </a:r>
            <a:r>
              <a:rPr lang="en-US" sz="1900" dirty="0"/>
              <a:t> un </a:t>
            </a:r>
            <a:r>
              <a:rPr lang="en-US" sz="1900" dirty="0" err="1"/>
              <a:t>eje</a:t>
            </a:r>
            <a:r>
              <a:rPr lang="en-US" sz="1900" dirty="0"/>
              <a:t> clave del </a:t>
            </a:r>
            <a:r>
              <a:rPr lang="en-US" sz="1900" dirty="0" err="1"/>
              <a:t>comercio</a:t>
            </a:r>
            <a:r>
              <a:rPr lang="en-US" sz="1900" dirty="0"/>
              <a:t> </a:t>
            </a:r>
            <a:r>
              <a:rPr lang="en-US" sz="1900" dirty="0" err="1"/>
              <a:t>internacional</a:t>
            </a:r>
            <a:r>
              <a:rPr lang="en-US" sz="19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E72D8-A99C-ED30-44CE-2600FF30B913}"/>
              </a:ext>
            </a:extLst>
          </p:cNvPr>
          <p:cNvSpPr txBox="1"/>
          <p:nvPr/>
        </p:nvSpPr>
        <p:spPr>
          <a:xfrm>
            <a:off x="7531610" y="1753164"/>
            <a:ext cx="382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200" b="1" dirty="0"/>
              <a:t>Ruta de Indias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95553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ACD33-524F-2ACE-FFE3-EC3F51301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1" b="2"/>
          <a:stretch>
            <a:fillRect/>
          </a:stretch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9BA31-45D9-96B4-D4FB-A02E390DE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916"/>
          <a:stretch>
            <a:fillRect/>
          </a:stretch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1352E0-B0E4-B588-BB4B-D82009002013}"/>
              </a:ext>
            </a:extLst>
          </p:cNvPr>
          <p:cNvSpPr txBox="1"/>
          <p:nvPr/>
        </p:nvSpPr>
        <p:spPr>
          <a:xfrm>
            <a:off x="895144" y="283137"/>
            <a:ext cx="382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200" b="1" dirty="0"/>
              <a:t>EN 1853</a:t>
            </a:r>
            <a:endParaRPr lang="en-US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0AED5-25D0-C52B-88E3-3AA9952B5152}"/>
              </a:ext>
            </a:extLst>
          </p:cNvPr>
          <p:cNvSpPr txBox="1"/>
          <p:nvPr/>
        </p:nvSpPr>
        <p:spPr>
          <a:xfrm>
            <a:off x="827884" y="6004099"/>
            <a:ext cx="382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200" b="1" dirty="0"/>
              <a:t>LA HABANA</a:t>
            </a:r>
            <a:endParaRPr lang="en-US" sz="32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2769B7-ADF7-D904-B748-FDD6D04AFB0A}"/>
              </a:ext>
            </a:extLst>
          </p:cNvPr>
          <p:cNvSpPr/>
          <p:nvPr/>
        </p:nvSpPr>
        <p:spPr>
          <a:xfrm>
            <a:off x="4654296" y="6134099"/>
            <a:ext cx="2610105" cy="584775"/>
          </a:xfrm>
          <a:prstGeom prst="rect">
            <a:avLst/>
          </a:pr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7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0226C04-1914-4E88-0163-11014B3BBC14}"/>
              </a:ext>
            </a:extLst>
          </p:cNvPr>
          <p:cNvSpPr txBox="1"/>
          <p:nvPr/>
        </p:nvSpPr>
        <p:spPr>
          <a:xfrm>
            <a:off x="7296150" y="2343632"/>
            <a:ext cx="440055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El Puerto de La Habana fue creado a partir de la bahía natural de La Habana y ha sido un punto clave para el comercio desde su establecimiento. Originalmente, fue un fondeadero para naves y se convirtió en el principal puerto de concentración de las flotas que se dirigían a España. A lo largo de los siglos, el puerto ha sido fortificado y ha jugado un papel crucial en la economía cubana, especialmente durante la época colonial.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04754-28ED-D813-F1E1-EDEF676BB63E}"/>
              </a:ext>
            </a:extLst>
          </p:cNvPr>
          <p:cNvSpPr txBox="1"/>
          <p:nvPr/>
        </p:nvSpPr>
        <p:spPr>
          <a:xfrm>
            <a:off x="7296150" y="1758857"/>
            <a:ext cx="3826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3200" b="1" dirty="0"/>
              <a:t>Retorno a España</a:t>
            </a:r>
            <a:endParaRPr lang="en-US" sz="3200" b="1" dirty="0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4CCE37EB-1FF2-3C8E-BECA-1488FFF696D9}"/>
              </a:ext>
            </a:extLst>
          </p:cNvPr>
          <p:cNvSpPr/>
          <p:nvPr/>
        </p:nvSpPr>
        <p:spPr>
          <a:xfrm>
            <a:off x="495300" y="704620"/>
            <a:ext cx="6459657" cy="5448760"/>
          </a:xfrm>
          <a:custGeom>
            <a:avLst/>
            <a:gdLst/>
            <a:ahLst/>
            <a:cxnLst/>
            <a:rect l="l" t="t" r="r" b="b"/>
            <a:pathLst>
              <a:path w="10254367" h="8649621">
                <a:moveTo>
                  <a:pt x="0" y="0"/>
                </a:moveTo>
                <a:lnTo>
                  <a:pt x="10254367" y="0"/>
                </a:lnTo>
                <a:lnTo>
                  <a:pt x="10254367" y="8649620"/>
                </a:lnTo>
                <a:lnTo>
                  <a:pt x="0" y="864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30" t="-3909" r="-3818" b="-7408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64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303536-FF55-7CCD-89C0-D2E25D745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428404"/>
              </p:ext>
            </p:extLst>
          </p:nvPr>
        </p:nvGraphicFramePr>
        <p:xfrm>
          <a:off x="2374710" y="907281"/>
          <a:ext cx="9173824" cy="5043444"/>
        </p:xfrm>
        <a:graphic>
          <a:graphicData uri="http://schemas.openxmlformats.org/drawingml/2006/table">
            <a:tbl>
              <a:tblPr/>
              <a:tblGrid>
                <a:gridCol w="3039911">
                  <a:extLst>
                    <a:ext uri="{9D8B030D-6E8A-4147-A177-3AD203B41FA5}">
                      <a16:colId xmlns:a16="http://schemas.microsoft.com/office/drawing/2014/main" val="2243227116"/>
                    </a:ext>
                  </a:extLst>
                </a:gridCol>
                <a:gridCol w="3188661">
                  <a:extLst>
                    <a:ext uri="{9D8B030D-6E8A-4147-A177-3AD203B41FA5}">
                      <a16:colId xmlns:a16="http://schemas.microsoft.com/office/drawing/2014/main" val="573712174"/>
                    </a:ext>
                  </a:extLst>
                </a:gridCol>
                <a:gridCol w="2945252">
                  <a:extLst>
                    <a:ext uri="{9D8B030D-6E8A-4147-A177-3AD203B41FA5}">
                      <a16:colId xmlns:a16="http://schemas.microsoft.com/office/drawing/2014/main" val="2303662810"/>
                    </a:ext>
                  </a:extLst>
                </a:gridCol>
              </a:tblGrid>
              <a:tr h="4284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Aspecto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Cádiz (Campo del Sur)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La Habana (Malecón)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464254"/>
                  </a:ext>
                </a:extLst>
              </a:tr>
              <a:tr h="7204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Longitud</a:t>
                      </a:r>
                      <a:endParaRPr lang="en-US" sz="1900"/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~1,3 km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~8 km (desde el Morro hasta Jaimanitas)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887791"/>
                  </a:ext>
                </a:extLst>
              </a:tr>
              <a:tr h="7204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Origen</a:t>
                      </a:r>
                      <a:endParaRPr lang="en-US" sz="1900"/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Siglos XVI-XVIII (murallas costeras gaditanas)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Iniciado 1901, ampliado hasta 1953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715671"/>
                  </a:ext>
                </a:extLst>
              </a:tr>
              <a:tr h="7204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Función original</a:t>
                      </a:r>
                      <a:endParaRPr lang="en-US" sz="1900"/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Defensa del flanco sur y vigilancia atlántica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Paseo urbano y barrera frente al mar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026639"/>
                  </a:ext>
                </a:extLst>
              </a:tr>
              <a:tr h="101258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Arquitectura adyacente</a:t>
                      </a:r>
                      <a:endParaRPr lang="en-US" sz="1900"/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Murallas barrocas, catedral, colegios historicistas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Palacios coloniales y art déco decimonónicos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7944109"/>
                  </a:ext>
                </a:extLst>
              </a:tr>
              <a:tr h="7204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Uso actual</a:t>
                      </a:r>
                      <a:endParaRPr lang="en-US" sz="1900"/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Paseo turístico-peatonal, mirador histórico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Paseo icónico; punto social y turístico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5263373"/>
                  </a:ext>
                </a:extLst>
              </a:tr>
              <a:tr h="72049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Clima/Paisaje</a:t>
                      </a:r>
                      <a:endParaRPr lang="en-US" sz="1900"/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s-ES" sz="1900"/>
                        <a:t>Atlántico abierto (vientos y oleaje fuertes)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Tropical caribeño (brisa cálida)</a:t>
                      </a:r>
                    </a:p>
                  </a:txBody>
                  <a:tcPr marL="97364" marR="97364" marT="48682" marB="4868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0019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773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31AFD-50AA-8D25-E9E5-F5C0B4380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9" r="22130" b="-1"/>
          <a:stretch>
            <a:fillRect/>
          </a:stretch>
        </p:blipFill>
        <p:spPr>
          <a:xfrm>
            <a:off x="643467" y="557190"/>
            <a:ext cx="5346948" cy="5743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49AEC7-D173-FC55-90EB-47AF44468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r="19139" b="2"/>
          <a:stretch>
            <a:fillRect/>
          </a:stretch>
        </p:blipFill>
        <p:spPr>
          <a:xfrm>
            <a:off x="6182942" y="557190"/>
            <a:ext cx="5365590" cy="5743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FA7420-343A-869F-045A-FE1AF78C03C0}"/>
              </a:ext>
            </a:extLst>
          </p:cNvPr>
          <p:cNvSpPr txBox="1"/>
          <p:nvPr/>
        </p:nvSpPr>
        <p:spPr>
          <a:xfrm>
            <a:off x="786670" y="5547898"/>
            <a:ext cx="4620584" cy="752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Castillo de la Real 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Fuerza</a:t>
            </a:r>
            <a:endParaRPr lang="en-US" sz="4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B9234E-3F4D-76FC-5150-C9985F324427}"/>
              </a:ext>
            </a:extLst>
          </p:cNvPr>
          <p:cNvSpPr txBox="1"/>
          <p:nvPr/>
        </p:nvSpPr>
        <p:spPr>
          <a:xfrm>
            <a:off x="6368320" y="5547898"/>
            <a:ext cx="4620584" cy="752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Castillo de Santa Catalina</a:t>
            </a:r>
          </a:p>
        </p:txBody>
      </p:sp>
    </p:spTree>
    <p:extLst>
      <p:ext uri="{BB962C8B-B14F-4D97-AF65-F5344CB8AC3E}">
        <p14:creationId xmlns:p14="http://schemas.microsoft.com/office/powerpoint/2010/main" val="514592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F3142-C6B4-762E-8C86-AF93AFF8D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7" r="1236"/>
          <a:stretch>
            <a:fillRect/>
          </a:stretch>
        </p:blipFill>
        <p:spPr>
          <a:xfrm>
            <a:off x="381000" y="557190"/>
            <a:ext cx="5609415" cy="5743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4C3BB5-B6B9-6F33-8D6C-0B9D3B863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6" r="17817" b="2"/>
          <a:stretch>
            <a:fillRect/>
          </a:stretch>
        </p:blipFill>
        <p:spPr>
          <a:xfrm>
            <a:off x="6182942" y="557190"/>
            <a:ext cx="5628058" cy="5743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243736-49EC-F2A9-E7AD-FF31E20FBD3D}"/>
              </a:ext>
            </a:extLst>
          </p:cNvPr>
          <p:cNvSpPr txBox="1"/>
          <p:nvPr/>
        </p:nvSpPr>
        <p:spPr>
          <a:xfrm>
            <a:off x="3872650" y="6105088"/>
            <a:ext cx="4620584" cy="7529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latin typeface="+mj-lt"/>
                <a:ea typeface="+mj-ea"/>
                <a:cs typeface="+mj-cs"/>
              </a:rPr>
              <a:t>Castillo de San Sebastián</a:t>
            </a:r>
          </a:p>
        </p:txBody>
      </p:sp>
    </p:spTree>
    <p:extLst>
      <p:ext uri="{BB962C8B-B14F-4D97-AF65-F5344CB8AC3E}">
        <p14:creationId xmlns:p14="http://schemas.microsoft.com/office/powerpoint/2010/main" val="396199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332</Words>
  <Application>Microsoft Office PowerPoint</Application>
  <PresentationFormat>Widescreen</PresentationFormat>
  <Paragraphs>44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Catedral de La Habana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 Operations</dc:creator>
  <cp:lastModifiedBy>Ana Operations</cp:lastModifiedBy>
  <cp:revision>1</cp:revision>
  <dcterms:created xsi:type="dcterms:W3CDTF">2026-02-03T01:52:25Z</dcterms:created>
  <dcterms:modified xsi:type="dcterms:W3CDTF">2026-02-03T02:49:50Z</dcterms:modified>
</cp:coreProperties>
</file>