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4" r:id="rId3"/>
    <p:sldId id="269" r:id="rId4"/>
    <p:sldId id="265" r:id="rId5"/>
    <p:sldId id="257" r:id="rId6"/>
    <p:sldId id="266" r:id="rId7"/>
    <p:sldId id="258" r:id="rId8"/>
    <p:sldId id="259" r:id="rId9"/>
    <p:sldId id="260" r:id="rId10"/>
    <p:sldId id="261" r:id="rId11"/>
    <p:sldId id="262" r:id="rId12"/>
    <p:sldId id="270" r:id="rId13"/>
    <p:sldId id="271" r:id="rId14"/>
    <p:sldId id="272" r:id="rId1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6"/>
  </p:normalViewPr>
  <p:slideViewPr>
    <p:cSldViewPr snapToGrid="0" snapToObjects="1">
      <p:cViewPr varScale="1">
        <p:scale>
          <a:sx n="107" d="100"/>
          <a:sy n="107" d="100"/>
        </p:scale>
        <p:origin x="56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FFB253B4-B189-D74D-A253-74A67A7C71AA}" type="datetimeFigureOut">
              <a:rPr lang="es-ES" smtClean="0"/>
              <a:t>26/2/21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08A20C8-99E8-3D42-B3C8-0164FD25ACF3}" type="slidenum">
              <a:rPr lang="es-ES" smtClean="0"/>
              <a:t>‹Nº›</a:t>
            </a:fld>
            <a:endParaRPr lang="es-ES"/>
          </a:p>
        </p:txBody>
      </p:sp>
    </p:spTree>
    <p:extLst>
      <p:ext uri="{BB962C8B-B14F-4D97-AF65-F5344CB8AC3E}">
        <p14:creationId xmlns:p14="http://schemas.microsoft.com/office/powerpoint/2010/main" val="143928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FB253B4-B189-D74D-A253-74A67A7C71AA}" type="datetimeFigureOut">
              <a:rPr lang="es-ES" smtClean="0"/>
              <a:t>26/2/21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08A20C8-99E8-3D42-B3C8-0164FD25ACF3}" type="slidenum">
              <a:rPr lang="es-ES" smtClean="0"/>
              <a:t>‹Nº›</a:t>
            </a:fld>
            <a:endParaRPr lang="es-ES"/>
          </a:p>
        </p:txBody>
      </p:sp>
    </p:spTree>
    <p:extLst>
      <p:ext uri="{BB962C8B-B14F-4D97-AF65-F5344CB8AC3E}">
        <p14:creationId xmlns:p14="http://schemas.microsoft.com/office/powerpoint/2010/main" val="374705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FB253B4-B189-D74D-A253-74A67A7C71AA}" type="datetimeFigureOut">
              <a:rPr lang="es-ES" smtClean="0"/>
              <a:t>26/2/21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08A20C8-99E8-3D42-B3C8-0164FD25ACF3}" type="slidenum">
              <a:rPr lang="es-ES" smtClean="0"/>
              <a:t>‹Nº›</a:t>
            </a:fld>
            <a:endParaRPr lang="es-ES"/>
          </a:p>
        </p:txBody>
      </p:sp>
    </p:spTree>
    <p:extLst>
      <p:ext uri="{BB962C8B-B14F-4D97-AF65-F5344CB8AC3E}">
        <p14:creationId xmlns:p14="http://schemas.microsoft.com/office/powerpoint/2010/main" val="19079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FB253B4-B189-D74D-A253-74A67A7C71AA}" type="datetimeFigureOut">
              <a:rPr lang="es-ES" smtClean="0"/>
              <a:t>26/2/21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08A20C8-99E8-3D42-B3C8-0164FD25ACF3}" type="slidenum">
              <a:rPr lang="es-ES" smtClean="0"/>
              <a:t>‹Nº›</a:t>
            </a:fld>
            <a:endParaRPr lang="es-ES"/>
          </a:p>
        </p:txBody>
      </p:sp>
    </p:spTree>
    <p:extLst>
      <p:ext uri="{BB962C8B-B14F-4D97-AF65-F5344CB8AC3E}">
        <p14:creationId xmlns:p14="http://schemas.microsoft.com/office/powerpoint/2010/main" val="95402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FB253B4-B189-D74D-A253-74A67A7C71AA}" type="datetimeFigureOut">
              <a:rPr lang="es-ES" smtClean="0"/>
              <a:t>26/2/21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08A20C8-99E8-3D42-B3C8-0164FD25ACF3}" type="slidenum">
              <a:rPr lang="es-ES" smtClean="0"/>
              <a:t>‹Nº›</a:t>
            </a:fld>
            <a:endParaRPr lang="es-ES"/>
          </a:p>
        </p:txBody>
      </p:sp>
    </p:spTree>
    <p:extLst>
      <p:ext uri="{BB962C8B-B14F-4D97-AF65-F5344CB8AC3E}">
        <p14:creationId xmlns:p14="http://schemas.microsoft.com/office/powerpoint/2010/main" val="6077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FFB253B4-B189-D74D-A253-74A67A7C71AA}" type="datetimeFigureOut">
              <a:rPr lang="es-ES" smtClean="0"/>
              <a:t>26/2/21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08A20C8-99E8-3D42-B3C8-0164FD25ACF3}" type="slidenum">
              <a:rPr lang="es-ES" smtClean="0"/>
              <a:t>‹Nº›</a:t>
            </a:fld>
            <a:endParaRPr lang="es-ES"/>
          </a:p>
        </p:txBody>
      </p:sp>
    </p:spTree>
    <p:extLst>
      <p:ext uri="{BB962C8B-B14F-4D97-AF65-F5344CB8AC3E}">
        <p14:creationId xmlns:p14="http://schemas.microsoft.com/office/powerpoint/2010/main" val="229439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FFB253B4-B189-D74D-A253-74A67A7C71AA}" type="datetimeFigureOut">
              <a:rPr lang="es-ES" smtClean="0"/>
              <a:t>26/2/21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08A20C8-99E8-3D42-B3C8-0164FD25ACF3}" type="slidenum">
              <a:rPr lang="es-ES" smtClean="0"/>
              <a:t>‹Nº›</a:t>
            </a:fld>
            <a:endParaRPr lang="es-ES"/>
          </a:p>
        </p:txBody>
      </p:sp>
    </p:spTree>
    <p:extLst>
      <p:ext uri="{BB962C8B-B14F-4D97-AF65-F5344CB8AC3E}">
        <p14:creationId xmlns:p14="http://schemas.microsoft.com/office/powerpoint/2010/main" val="23650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FFB253B4-B189-D74D-A253-74A67A7C71AA}" type="datetimeFigureOut">
              <a:rPr lang="es-ES" smtClean="0"/>
              <a:t>26/2/21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08A20C8-99E8-3D42-B3C8-0164FD25ACF3}" type="slidenum">
              <a:rPr lang="es-ES" smtClean="0"/>
              <a:t>‹Nº›</a:t>
            </a:fld>
            <a:endParaRPr lang="es-ES"/>
          </a:p>
        </p:txBody>
      </p:sp>
    </p:spTree>
    <p:extLst>
      <p:ext uri="{BB962C8B-B14F-4D97-AF65-F5344CB8AC3E}">
        <p14:creationId xmlns:p14="http://schemas.microsoft.com/office/powerpoint/2010/main" val="371903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FB253B4-B189-D74D-A253-74A67A7C71AA}" type="datetimeFigureOut">
              <a:rPr lang="es-ES" smtClean="0"/>
              <a:t>26/2/21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08A20C8-99E8-3D42-B3C8-0164FD25ACF3}" type="slidenum">
              <a:rPr lang="es-ES" smtClean="0"/>
              <a:t>‹Nº›</a:t>
            </a:fld>
            <a:endParaRPr lang="es-ES"/>
          </a:p>
        </p:txBody>
      </p:sp>
    </p:spTree>
    <p:extLst>
      <p:ext uri="{BB962C8B-B14F-4D97-AF65-F5344CB8AC3E}">
        <p14:creationId xmlns:p14="http://schemas.microsoft.com/office/powerpoint/2010/main" val="3266387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FB253B4-B189-D74D-A253-74A67A7C71AA}" type="datetimeFigureOut">
              <a:rPr lang="es-ES" smtClean="0"/>
              <a:t>26/2/21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08A20C8-99E8-3D42-B3C8-0164FD25ACF3}" type="slidenum">
              <a:rPr lang="es-ES" smtClean="0"/>
              <a:t>‹Nº›</a:t>
            </a:fld>
            <a:endParaRPr lang="es-ES"/>
          </a:p>
        </p:txBody>
      </p:sp>
    </p:spTree>
    <p:extLst>
      <p:ext uri="{BB962C8B-B14F-4D97-AF65-F5344CB8AC3E}">
        <p14:creationId xmlns:p14="http://schemas.microsoft.com/office/powerpoint/2010/main" val="95886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FB253B4-B189-D74D-A253-74A67A7C71AA}" type="datetimeFigureOut">
              <a:rPr lang="es-ES" smtClean="0"/>
              <a:t>26/2/21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08A20C8-99E8-3D42-B3C8-0164FD25ACF3}" type="slidenum">
              <a:rPr lang="es-ES" smtClean="0"/>
              <a:t>‹Nº›</a:t>
            </a:fld>
            <a:endParaRPr lang="es-ES"/>
          </a:p>
        </p:txBody>
      </p:sp>
    </p:spTree>
    <p:extLst>
      <p:ext uri="{BB962C8B-B14F-4D97-AF65-F5344CB8AC3E}">
        <p14:creationId xmlns:p14="http://schemas.microsoft.com/office/powerpoint/2010/main" val="94086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253B4-B189-D74D-A253-74A67A7C71AA}" type="datetimeFigureOut">
              <a:rPr lang="es-ES" smtClean="0"/>
              <a:t>26/2/21</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A20C8-99E8-3D42-B3C8-0164FD25ACF3}" type="slidenum">
              <a:rPr lang="es-ES" smtClean="0"/>
              <a:t>‹Nº›</a:t>
            </a:fld>
            <a:endParaRPr lang="es-ES"/>
          </a:p>
        </p:txBody>
      </p:sp>
    </p:spTree>
    <p:extLst>
      <p:ext uri="{BB962C8B-B14F-4D97-AF65-F5344CB8AC3E}">
        <p14:creationId xmlns:p14="http://schemas.microsoft.com/office/powerpoint/2010/main" val="369692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upotar@us.es"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aguapedia.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34558E-E5E0-2045-AFFF-AAD13ADF5217}"/>
              </a:ext>
            </a:extLst>
          </p:cNvPr>
          <p:cNvSpPr>
            <a:spLocks noGrp="1"/>
          </p:cNvSpPr>
          <p:nvPr>
            <p:ph type="title"/>
          </p:nvPr>
        </p:nvSpPr>
        <p:spPr>
          <a:xfrm>
            <a:off x="730333" y="4613550"/>
            <a:ext cx="8229600" cy="1143000"/>
          </a:xfrm>
        </p:spPr>
        <p:txBody>
          <a:bodyPr>
            <a:normAutofit fontScale="90000"/>
          </a:bodyPr>
          <a:lstStyle/>
          <a:p>
            <a:r>
              <a:rPr lang="es-ES" sz="1800" dirty="0"/>
              <a:t>Fotos del Grupo </a:t>
            </a:r>
            <a:r>
              <a:rPr lang="es-ES" sz="1800" dirty="0" err="1"/>
              <a:t>Tar</a:t>
            </a:r>
            <a:r>
              <a:rPr lang="es-ES" sz="1800" dirty="0"/>
              <a:t> en </a:t>
            </a:r>
            <a:r>
              <a:rPr lang="es-ES" sz="1800" dirty="0" err="1"/>
              <a:t>Amatlitán</a:t>
            </a:r>
            <a:r>
              <a:rPr lang="es-ES" sz="1800" dirty="0"/>
              <a:t> , 2013, 2015 y 2016</a:t>
            </a:r>
          </a:p>
        </p:txBody>
      </p:sp>
      <p:pic>
        <p:nvPicPr>
          <p:cNvPr id="5" name="Marcador de contenido 4">
            <a:extLst>
              <a:ext uri="{FF2B5EF4-FFF2-40B4-BE49-F238E27FC236}">
                <a16:creationId xmlns:a16="http://schemas.microsoft.com/office/drawing/2014/main" id="{6CE51D0C-7E63-8C47-A5D9-479376BCAE8D}"/>
              </a:ext>
            </a:extLst>
          </p:cNvPr>
          <p:cNvPicPr>
            <a:picLocks noGrp="1" noChangeAspect="1"/>
          </p:cNvPicPr>
          <p:nvPr>
            <p:ph idx="1"/>
          </p:nvPr>
        </p:nvPicPr>
        <p:blipFill>
          <a:blip r:embed="rId2"/>
          <a:stretch>
            <a:fillRect/>
          </a:stretch>
        </p:blipFill>
        <p:spPr>
          <a:xfrm>
            <a:off x="1661597" y="0"/>
            <a:ext cx="6752070" cy="5064053"/>
          </a:xfrm>
        </p:spPr>
      </p:pic>
      <p:sp>
        <p:nvSpPr>
          <p:cNvPr id="6" name="Rectángulo 5">
            <a:extLst>
              <a:ext uri="{FF2B5EF4-FFF2-40B4-BE49-F238E27FC236}">
                <a16:creationId xmlns:a16="http://schemas.microsoft.com/office/drawing/2014/main" id="{32C58C28-5BA7-254A-B757-7DE491B7D75E}"/>
              </a:ext>
            </a:extLst>
          </p:cNvPr>
          <p:cNvSpPr/>
          <p:nvPr/>
        </p:nvSpPr>
        <p:spPr>
          <a:xfrm>
            <a:off x="1101437" y="5349061"/>
            <a:ext cx="7487392" cy="1384995"/>
          </a:xfrm>
          <a:prstGeom prst="rect">
            <a:avLst/>
          </a:prstGeom>
        </p:spPr>
        <p:txBody>
          <a:bodyPr wrap="square">
            <a:spAutoFit/>
          </a:bodyPr>
          <a:lstStyle/>
          <a:p>
            <a:pPr algn="ctr"/>
            <a:r>
              <a:rPr lang="es-ES" sz="2400" b="1" dirty="0"/>
              <a:t>Estrategia de recuperación del lago Amatitlán.</a:t>
            </a:r>
          </a:p>
          <a:p>
            <a:pPr algn="ctr"/>
            <a:r>
              <a:rPr lang="es-ES" sz="2400" b="1" dirty="0"/>
              <a:t>Grupo </a:t>
            </a:r>
            <a:r>
              <a:rPr lang="es-ES" sz="2400" b="1" dirty="0" err="1"/>
              <a:t>Tar</a:t>
            </a:r>
            <a:r>
              <a:rPr lang="es-ES" sz="2400" b="1" dirty="0"/>
              <a:t> Universidad de Sevilla, 2021.</a:t>
            </a:r>
          </a:p>
          <a:p>
            <a:pPr algn="ctr"/>
            <a:r>
              <a:rPr lang="es-ES" b="1" dirty="0">
                <a:hlinkClick r:id="rId3">
                  <a:extLst>
                    <a:ext uri="{A12FA001-AC4F-418D-AE19-62706E023703}">
                      <ahyp:hlinkClr xmlns:ahyp="http://schemas.microsoft.com/office/drawing/2018/hyperlinkcolor" val="tx"/>
                    </a:ext>
                  </a:extLst>
                </a:hlinkClick>
              </a:rPr>
              <a:t>grupotar@us.es</a:t>
            </a:r>
            <a:endParaRPr lang="es-ES" b="1" dirty="0"/>
          </a:p>
          <a:p>
            <a:pPr algn="ctr"/>
            <a:r>
              <a:rPr lang="es-ES" b="1" dirty="0">
                <a:solidFill>
                  <a:srgbClr val="0000FF"/>
                </a:solidFill>
                <a:hlinkClick r:id="rId4">
                  <a:extLst>
                    <a:ext uri="{A12FA001-AC4F-418D-AE19-62706E023703}">
                      <ahyp:hlinkClr xmlns:ahyp="http://schemas.microsoft.com/office/drawing/2018/hyperlinkcolor" val="tx"/>
                    </a:ext>
                  </a:extLst>
                </a:hlinkClick>
              </a:rPr>
              <a:t>www.aguapedia.</a:t>
            </a:r>
            <a:r>
              <a:rPr lang="es-ES" b="1" dirty="0">
                <a:hlinkClick r:id="rId4">
                  <a:extLst>
                    <a:ext uri="{A12FA001-AC4F-418D-AE19-62706E023703}">
                      <ahyp:hlinkClr xmlns:ahyp="http://schemas.microsoft.com/office/drawing/2018/hyperlinkcolor" val="tx"/>
                    </a:ext>
                  </a:extLst>
                </a:hlinkClick>
              </a:rPr>
              <a:t>org</a:t>
            </a:r>
            <a:endParaRPr lang="es-ES" b="1" dirty="0"/>
          </a:p>
        </p:txBody>
      </p:sp>
      <p:pic>
        <p:nvPicPr>
          <p:cNvPr id="8" name="Imagen 7">
            <a:extLst>
              <a:ext uri="{FF2B5EF4-FFF2-40B4-BE49-F238E27FC236}">
                <a16:creationId xmlns:a16="http://schemas.microsoft.com/office/drawing/2014/main" id="{873EEF90-8256-8846-8974-9BD3393FDD51}"/>
              </a:ext>
            </a:extLst>
          </p:cNvPr>
          <p:cNvPicPr>
            <a:picLocks noChangeAspect="1"/>
          </p:cNvPicPr>
          <p:nvPr/>
        </p:nvPicPr>
        <p:blipFill>
          <a:blip r:embed="rId5"/>
          <a:stretch>
            <a:fillRect/>
          </a:stretch>
        </p:blipFill>
        <p:spPr>
          <a:xfrm>
            <a:off x="-453718" y="1"/>
            <a:ext cx="2472523" cy="1856205"/>
          </a:xfrm>
          <a:prstGeom prst="rect">
            <a:avLst/>
          </a:prstGeom>
        </p:spPr>
      </p:pic>
    </p:spTree>
    <p:extLst>
      <p:ext uri="{BB962C8B-B14F-4D97-AF65-F5344CB8AC3E}">
        <p14:creationId xmlns:p14="http://schemas.microsoft.com/office/powerpoint/2010/main" val="304581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pic>
        <p:nvPicPr>
          <p:cNvPr id="4" name="Imagen 3" descr="amatlit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7875" cy="6858000"/>
          </a:xfrm>
          <a:prstGeom prst="rect">
            <a:avLst/>
          </a:prstGeom>
        </p:spPr>
      </p:pic>
      <p:sp>
        <p:nvSpPr>
          <p:cNvPr id="3" name="Subtítulo 2"/>
          <p:cNvSpPr>
            <a:spLocks noGrp="1"/>
          </p:cNvSpPr>
          <p:nvPr>
            <p:ph type="subTitle" idx="1"/>
          </p:nvPr>
        </p:nvSpPr>
        <p:spPr>
          <a:xfrm>
            <a:off x="342900" y="3824788"/>
            <a:ext cx="8458200" cy="2150728"/>
          </a:xfrm>
        </p:spPr>
        <p:txBody>
          <a:bodyPr>
            <a:normAutofit lnSpcReduction="10000"/>
          </a:bodyPr>
          <a:lstStyle/>
          <a:p>
            <a:r>
              <a:rPr lang="es-ES" sz="2800" b="1" dirty="0">
                <a:solidFill>
                  <a:schemeClr val="tx1"/>
                </a:solidFill>
              </a:rPr>
              <a:t>AQUÍ VIENE LA GRAN INNOVACIÓN PARA AMATLITAN..</a:t>
            </a:r>
          </a:p>
          <a:p>
            <a:r>
              <a:rPr lang="es-ES" sz="2800" b="1" dirty="0">
                <a:solidFill>
                  <a:schemeClr val="tx1"/>
                </a:solidFill>
              </a:rPr>
              <a:t>PODEMOS ENSAYAR EL PONER CHATARRA BIEN OXIDADA DE HIERRO EN LA CAMARA DEL ARENADOR PARA PRECIPITAR EL FOSFORO COMO FOSFATO, EN VEZ DE SALES DE HIERRO MUCHO MAS CARAS.</a:t>
            </a:r>
          </a:p>
        </p:txBody>
      </p:sp>
    </p:spTree>
    <p:extLst>
      <p:ext uri="{BB962C8B-B14F-4D97-AF65-F5344CB8AC3E}">
        <p14:creationId xmlns:p14="http://schemas.microsoft.com/office/powerpoint/2010/main" val="4193951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pic>
        <p:nvPicPr>
          <p:cNvPr id="4" name="Imagen 3" descr="amatlit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684"/>
            <a:ext cx="9147875" cy="6858000"/>
          </a:xfrm>
          <a:prstGeom prst="rect">
            <a:avLst/>
          </a:prstGeom>
        </p:spPr>
      </p:pic>
      <p:sp>
        <p:nvSpPr>
          <p:cNvPr id="3" name="Subtítulo 2"/>
          <p:cNvSpPr>
            <a:spLocks noGrp="1"/>
          </p:cNvSpPr>
          <p:nvPr>
            <p:ph type="subTitle" idx="1"/>
          </p:nvPr>
        </p:nvSpPr>
        <p:spPr>
          <a:xfrm>
            <a:off x="342900" y="2865437"/>
            <a:ext cx="8458200" cy="3733856"/>
          </a:xfrm>
        </p:spPr>
        <p:txBody>
          <a:bodyPr>
            <a:normAutofit fontScale="92500" lnSpcReduction="20000"/>
          </a:bodyPr>
          <a:lstStyle/>
          <a:p>
            <a:r>
              <a:rPr lang="es-ES" sz="4000" b="1" dirty="0">
                <a:solidFill>
                  <a:schemeClr val="bg1"/>
                </a:solidFill>
              </a:rPr>
              <a:t>Tanto como cortemos de FOSFORO en la entrada al lago cortaremos el crecimiento de biomasa verde en la masa de agua.</a:t>
            </a:r>
          </a:p>
          <a:p>
            <a:r>
              <a:rPr lang="es-ES" sz="4000" b="1" dirty="0">
                <a:solidFill>
                  <a:schemeClr val="bg1"/>
                </a:solidFill>
              </a:rPr>
              <a:t>Esto no arregla otros problemas, pero limitando el crecimiento de </a:t>
            </a:r>
            <a:r>
              <a:rPr lang="es-ES" sz="4000" b="1" dirty="0" err="1">
                <a:solidFill>
                  <a:schemeClr val="bg1"/>
                </a:solidFill>
              </a:rPr>
              <a:t>microalgas</a:t>
            </a:r>
            <a:r>
              <a:rPr lang="es-ES" sz="4000" b="1" dirty="0">
                <a:solidFill>
                  <a:schemeClr val="bg1"/>
                </a:solidFill>
              </a:rPr>
              <a:t> en el lago, la batalla de SALVEMOS EL LAGO empieza a ganarse de forma importante…</a:t>
            </a:r>
          </a:p>
          <a:p>
            <a:endParaRPr lang="es-ES" sz="4000" b="1" dirty="0">
              <a:solidFill>
                <a:schemeClr val="bg1"/>
              </a:solidFill>
            </a:endParaRPr>
          </a:p>
        </p:txBody>
      </p:sp>
    </p:spTree>
    <p:extLst>
      <p:ext uri="{BB962C8B-B14F-4D97-AF65-F5344CB8AC3E}">
        <p14:creationId xmlns:p14="http://schemas.microsoft.com/office/powerpoint/2010/main" val="3351619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pic>
        <p:nvPicPr>
          <p:cNvPr id="4" name="Imagen 3" descr="amatlit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 y="0"/>
            <a:ext cx="9147875" cy="6858000"/>
          </a:xfrm>
          <a:prstGeom prst="rect">
            <a:avLst/>
          </a:prstGeom>
        </p:spPr>
      </p:pic>
      <p:sp>
        <p:nvSpPr>
          <p:cNvPr id="3" name="Subtítulo 2"/>
          <p:cNvSpPr>
            <a:spLocks noGrp="1"/>
          </p:cNvSpPr>
          <p:nvPr>
            <p:ph type="subTitle" idx="1"/>
          </p:nvPr>
        </p:nvSpPr>
        <p:spPr>
          <a:xfrm>
            <a:off x="596736" y="3429000"/>
            <a:ext cx="7861464" cy="3733856"/>
          </a:xfrm>
        </p:spPr>
        <p:txBody>
          <a:bodyPr>
            <a:normAutofit fontScale="85000" lnSpcReduction="10000"/>
          </a:bodyPr>
          <a:lstStyle/>
          <a:p>
            <a:r>
              <a:rPr lang="es-ES" sz="3300" b="1" dirty="0">
                <a:solidFill>
                  <a:schemeClr val="tx1"/>
                </a:solidFill>
              </a:rPr>
              <a:t>También iremos recuperando de vegetación de ribera las orillas.</a:t>
            </a:r>
          </a:p>
          <a:p>
            <a:r>
              <a:rPr lang="es-ES" sz="3300" b="1" dirty="0">
                <a:solidFill>
                  <a:schemeClr val="tx1"/>
                </a:solidFill>
              </a:rPr>
              <a:t>Haremos las depuradoras urbanas naturalizadas con tratamientos para eliminar nitrógeno y fosforo con humedales verdes.</a:t>
            </a:r>
          </a:p>
          <a:p>
            <a:r>
              <a:rPr lang="es-ES" sz="3300" b="1" dirty="0">
                <a:solidFill>
                  <a:schemeClr val="tx1"/>
                </a:solidFill>
              </a:rPr>
              <a:t>Generaremos mayor biodiversidad en cada actuación propuesta.</a:t>
            </a:r>
          </a:p>
          <a:p>
            <a:endParaRPr lang="es-ES" sz="4000" b="1" dirty="0">
              <a:solidFill>
                <a:schemeClr val="bg1"/>
              </a:solidFill>
            </a:endParaRPr>
          </a:p>
        </p:txBody>
      </p:sp>
    </p:spTree>
    <p:extLst>
      <p:ext uri="{BB962C8B-B14F-4D97-AF65-F5344CB8AC3E}">
        <p14:creationId xmlns:p14="http://schemas.microsoft.com/office/powerpoint/2010/main" val="418894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A338220C-D1DC-6A48-9E3B-572BF6D88F6F}"/>
              </a:ext>
            </a:extLst>
          </p:cNvPr>
          <p:cNvPicPr>
            <a:picLocks noChangeAspect="1"/>
          </p:cNvPicPr>
          <p:nvPr/>
        </p:nvPicPr>
        <p:blipFill>
          <a:blip r:embed="rId2"/>
          <a:stretch>
            <a:fillRect/>
          </a:stretch>
        </p:blipFill>
        <p:spPr>
          <a:xfrm>
            <a:off x="0" y="0"/>
            <a:ext cx="9144000" cy="6858000"/>
          </a:xfrm>
          <a:prstGeom prst="rect">
            <a:avLst/>
          </a:prstGeom>
        </p:spPr>
      </p:pic>
      <p:sp>
        <p:nvSpPr>
          <p:cNvPr id="3" name="Subtítulo 2"/>
          <p:cNvSpPr>
            <a:spLocks noGrp="1"/>
          </p:cNvSpPr>
          <p:nvPr>
            <p:ph type="subTitle" idx="1"/>
          </p:nvPr>
        </p:nvSpPr>
        <p:spPr>
          <a:xfrm>
            <a:off x="342900" y="4762937"/>
            <a:ext cx="8458200" cy="3733856"/>
          </a:xfrm>
        </p:spPr>
        <p:txBody>
          <a:bodyPr>
            <a:normAutofit lnSpcReduction="10000"/>
          </a:bodyPr>
          <a:lstStyle/>
          <a:p>
            <a:r>
              <a:rPr lang="es-ES" sz="2800" b="1" dirty="0">
                <a:solidFill>
                  <a:schemeClr val="tx1"/>
                </a:solidFill>
              </a:rPr>
              <a:t>Pero esto será un trabajo de mucha gente y mucho tiempo, liderado por un gobierno que se lo quiera creer y con unos gastos grandes, menores que los inventos habituales, pero mucho mas trabajados…</a:t>
            </a:r>
          </a:p>
        </p:txBody>
      </p:sp>
    </p:spTree>
    <p:extLst>
      <p:ext uri="{BB962C8B-B14F-4D97-AF65-F5344CB8AC3E}">
        <p14:creationId xmlns:p14="http://schemas.microsoft.com/office/powerpoint/2010/main" val="92827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5ABDDA9-DE28-F445-AD29-2E93E7B66092}"/>
              </a:ext>
            </a:extLst>
          </p:cNvPr>
          <p:cNvPicPr>
            <a:picLocks noChangeAspect="1"/>
          </p:cNvPicPr>
          <p:nvPr/>
        </p:nvPicPr>
        <p:blipFill>
          <a:blip r:embed="rId2"/>
          <a:stretch>
            <a:fillRect/>
          </a:stretch>
        </p:blipFill>
        <p:spPr>
          <a:xfrm>
            <a:off x="0" y="0"/>
            <a:ext cx="9144000" cy="6861544"/>
          </a:xfrm>
          <a:prstGeom prst="rect">
            <a:avLst/>
          </a:prstGeom>
        </p:spPr>
      </p:pic>
      <p:sp>
        <p:nvSpPr>
          <p:cNvPr id="3" name="Subtítulo 2"/>
          <p:cNvSpPr>
            <a:spLocks noGrp="1"/>
          </p:cNvSpPr>
          <p:nvPr>
            <p:ph type="subTitle" idx="1"/>
          </p:nvPr>
        </p:nvSpPr>
        <p:spPr>
          <a:xfrm>
            <a:off x="497279" y="1059131"/>
            <a:ext cx="8458200" cy="3733856"/>
          </a:xfrm>
        </p:spPr>
        <p:txBody>
          <a:bodyPr>
            <a:normAutofit fontScale="85000" lnSpcReduction="20000"/>
          </a:bodyPr>
          <a:lstStyle/>
          <a:p>
            <a:r>
              <a:rPr lang="es-ES" sz="4000" b="1" dirty="0">
                <a:solidFill>
                  <a:schemeClr val="tx1"/>
                </a:solidFill>
              </a:rPr>
              <a:t>Plan estratégico por parte del gobierno controlado por la sociedad y vecinos interesados como los amigos del lago</a:t>
            </a:r>
          </a:p>
          <a:p>
            <a:r>
              <a:rPr lang="es-ES" sz="4000" b="1" dirty="0">
                <a:solidFill>
                  <a:schemeClr val="tx1"/>
                </a:solidFill>
              </a:rPr>
              <a:t>y liderado fuertemente por un grupo que entienda, implique a la gente y sueñe como vosotros en un </a:t>
            </a:r>
            <a:r>
              <a:rPr lang="es-ES" sz="4000" b="1" dirty="0" err="1">
                <a:solidFill>
                  <a:schemeClr val="tx1"/>
                </a:solidFill>
              </a:rPr>
              <a:t>Amatlitán</a:t>
            </a:r>
            <a:r>
              <a:rPr lang="es-ES" sz="4000" b="1" dirty="0">
                <a:solidFill>
                  <a:schemeClr val="tx1"/>
                </a:solidFill>
              </a:rPr>
              <a:t> saludable.</a:t>
            </a:r>
          </a:p>
          <a:p>
            <a:r>
              <a:rPr lang="es-ES" sz="4000" b="1" dirty="0">
                <a:solidFill>
                  <a:schemeClr val="tx1"/>
                </a:solidFill>
              </a:rPr>
              <a:t>El grupo </a:t>
            </a:r>
            <a:r>
              <a:rPr lang="es-ES" sz="4000" b="1" dirty="0" err="1">
                <a:solidFill>
                  <a:schemeClr val="tx1"/>
                </a:solidFill>
              </a:rPr>
              <a:t>Tar</a:t>
            </a:r>
            <a:r>
              <a:rPr lang="es-ES" sz="4000" b="1" dirty="0">
                <a:solidFill>
                  <a:schemeClr val="tx1"/>
                </a:solidFill>
              </a:rPr>
              <a:t> con vosotros quiere ser ese grupo… que vuelva a bañarse en el lago…</a:t>
            </a:r>
          </a:p>
          <a:p>
            <a:endParaRPr lang="es-ES" sz="4000" b="1" dirty="0">
              <a:solidFill>
                <a:schemeClr val="bg1"/>
              </a:solidFill>
            </a:endParaRPr>
          </a:p>
          <a:p>
            <a:r>
              <a:rPr lang="es-ES" sz="4000" b="1" dirty="0">
                <a:solidFill>
                  <a:schemeClr val="bg1"/>
                </a:solidFill>
              </a:rPr>
              <a:t>¡¡¡IR PREPARANDO BIQUINIS Y BAÑADORES PARA BAÑARNOS EN EL LAGO!!!</a:t>
            </a:r>
          </a:p>
        </p:txBody>
      </p:sp>
    </p:spTree>
    <p:extLst>
      <p:ext uri="{BB962C8B-B14F-4D97-AF65-F5344CB8AC3E}">
        <p14:creationId xmlns:p14="http://schemas.microsoft.com/office/powerpoint/2010/main" val="347170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42A93ED-CB44-0E44-A897-95F387F869EF}"/>
              </a:ext>
            </a:extLst>
          </p:cNvPr>
          <p:cNvPicPr>
            <a:picLocks noChangeAspect="1"/>
          </p:cNvPicPr>
          <p:nvPr/>
        </p:nvPicPr>
        <p:blipFill>
          <a:blip r:embed="rId2"/>
          <a:stretch>
            <a:fillRect/>
          </a:stretch>
        </p:blipFill>
        <p:spPr>
          <a:xfrm>
            <a:off x="0" y="-3544"/>
            <a:ext cx="9144000" cy="6861544"/>
          </a:xfrm>
          <a:prstGeom prst="rect">
            <a:avLst/>
          </a:prstGeom>
        </p:spPr>
      </p:pic>
      <p:sp>
        <p:nvSpPr>
          <p:cNvPr id="2" name="Título 1"/>
          <p:cNvSpPr>
            <a:spLocks noGrp="1"/>
          </p:cNvSpPr>
          <p:nvPr>
            <p:ph type="ctrTitle"/>
          </p:nvPr>
        </p:nvSpPr>
        <p:spPr>
          <a:xfrm>
            <a:off x="685800" y="362776"/>
            <a:ext cx="7772400" cy="1470025"/>
          </a:xfrm>
        </p:spPr>
        <p:txBody>
          <a:bodyPr/>
          <a:lstStyle/>
          <a:p>
            <a:r>
              <a:rPr lang="es-ES" dirty="0"/>
              <a:t>Análisis del problema, necesidades para el crecimiento de biomasa verde: </a:t>
            </a:r>
          </a:p>
        </p:txBody>
      </p:sp>
      <p:sp>
        <p:nvSpPr>
          <p:cNvPr id="3" name="Subtítulo 2"/>
          <p:cNvSpPr>
            <a:spLocks noGrp="1"/>
          </p:cNvSpPr>
          <p:nvPr>
            <p:ph type="subTitle" idx="1"/>
          </p:nvPr>
        </p:nvSpPr>
        <p:spPr>
          <a:xfrm>
            <a:off x="130630" y="2481734"/>
            <a:ext cx="9013370" cy="4013490"/>
          </a:xfrm>
        </p:spPr>
        <p:txBody>
          <a:bodyPr>
            <a:normAutofit fontScale="70000" lnSpcReduction="20000"/>
          </a:bodyPr>
          <a:lstStyle/>
          <a:p>
            <a:r>
              <a:rPr lang="es-ES" sz="5200" b="1" dirty="0">
                <a:solidFill>
                  <a:schemeClr val="bg1"/>
                </a:solidFill>
              </a:rPr>
              <a:t>1.- Semillas iniciales </a:t>
            </a:r>
          </a:p>
          <a:p>
            <a:r>
              <a:rPr lang="es-ES" sz="5200" b="1" dirty="0">
                <a:solidFill>
                  <a:schemeClr val="bg1"/>
                </a:solidFill>
              </a:rPr>
              <a:t>2.- Entorno adecuado</a:t>
            </a:r>
          </a:p>
          <a:p>
            <a:r>
              <a:rPr lang="es-ES" sz="5200" b="1" dirty="0">
                <a:solidFill>
                  <a:schemeClr val="bg1"/>
                </a:solidFill>
              </a:rPr>
              <a:t>3.- Viabilidad del crecimiento</a:t>
            </a:r>
          </a:p>
          <a:p>
            <a:r>
              <a:rPr lang="es-ES" sz="5200" b="1" dirty="0">
                <a:solidFill>
                  <a:schemeClr val="bg1"/>
                </a:solidFill>
              </a:rPr>
              <a:t>4.-Alimentacion necesaria para el crecimiento, por mucho que haya todo lo demás, la existencia de una especie, el crecimiento depende de los EXCESOS DE ALIMENTACION.</a:t>
            </a:r>
          </a:p>
          <a:p>
            <a:r>
              <a:rPr lang="es-ES" sz="5200" b="1" dirty="0">
                <a:solidFill>
                  <a:schemeClr val="tx1"/>
                </a:solidFill>
              </a:rPr>
              <a:t> </a:t>
            </a:r>
          </a:p>
          <a:p>
            <a:endParaRPr lang="es-ES" sz="4000" b="1" dirty="0">
              <a:solidFill>
                <a:schemeClr val="bg1"/>
              </a:solidFill>
            </a:endParaRPr>
          </a:p>
        </p:txBody>
      </p:sp>
    </p:spTree>
    <p:extLst>
      <p:ext uri="{BB962C8B-B14F-4D97-AF65-F5344CB8AC3E}">
        <p14:creationId xmlns:p14="http://schemas.microsoft.com/office/powerpoint/2010/main" val="402056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42A93ED-CB44-0E44-A897-95F387F869EF}"/>
              </a:ext>
            </a:extLst>
          </p:cNvPr>
          <p:cNvPicPr>
            <a:picLocks noChangeAspect="1"/>
          </p:cNvPicPr>
          <p:nvPr/>
        </p:nvPicPr>
        <p:blipFill>
          <a:blip r:embed="rId2"/>
          <a:stretch>
            <a:fillRect/>
          </a:stretch>
        </p:blipFill>
        <p:spPr>
          <a:xfrm>
            <a:off x="0" y="4742"/>
            <a:ext cx="9144000" cy="6861544"/>
          </a:xfrm>
          <a:prstGeom prst="rect">
            <a:avLst/>
          </a:prstGeom>
        </p:spPr>
      </p:pic>
      <p:sp>
        <p:nvSpPr>
          <p:cNvPr id="3" name="Subtítulo 2"/>
          <p:cNvSpPr>
            <a:spLocks noGrp="1"/>
          </p:cNvSpPr>
          <p:nvPr>
            <p:ph type="subTitle" idx="1"/>
          </p:nvPr>
        </p:nvSpPr>
        <p:spPr>
          <a:xfrm>
            <a:off x="95003" y="130630"/>
            <a:ext cx="9048997" cy="6853258"/>
          </a:xfrm>
        </p:spPr>
        <p:txBody>
          <a:bodyPr>
            <a:normAutofit fontScale="32500" lnSpcReduction="20000"/>
          </a:bodyPr>
          <a:lstStyle/>
          <a:p>
            <a:r>
              <a:rPr lang="es-ES" dirty="0">
                <a:solidFill>
                  <a:srgbClr val="00B050"/>
                </a:solidFill>
              </a:rPr>
              <a:t> </a:t>
            </a:r>
          </a:p>
          <a:p>
            <a:r>
              <a:rPr lang="es-ES" sz="9800" b="1" dirty="0">
                <a:solidFill>
                  <a:schemeClr val="tx1"/>
                </a:solidFill>
              </a:rPr>
              <a:t>¿Y que alimentación necesita una especie de flora acuática para crecer? </a:t>
            </a:r>
          </a:p>
          <a:p>
            <a:r>
              <a:rPr lang="es-ES" sz="9800" b="1" dirty="0">
                <a:solidFill>
                  <a:schemeClr val="tx1"/>
                </a:solidFill>
              </a:rPr>
              <a:t>- CO2 (existente en la atmósfera y proveniente del fondo del rio de la degradación de materia orgánica)</a:t>
            </a:r>
          </a:p>
          <a:p>
            <a:r>
              <a:rPr lang="es-ES" sz="9800" b="1" dirty="0">
                <a:solidFill>
                  <a:schemeClr val="tx1"/>
                </a:solidFill>
              </a:rPr>
              <a:t> y Sol para la FOTOSINTESIS</a:t>
            </a:r>
          </a:p>
          <a:p>
            <a:r>
              <a:rPr lang="es-ES" sz="9800" b="1" dirty="0">
                <a:solidFill>
                  <a:schemeClr val="tx1"/>
                </a:solidFill>
              </a:rPr>
              <a:t> </a:t>
            </a:r>
          </a:p>
          <a:p>
            <a:pPr marL="1143000" indent="-1143000">
              <a:buFontTx/>
              <a:buChar char="-"/>
            </a:pPr>
            <a:r>
              <a:rPr lang="es-ES" sz="9800" b="1" dirty="0">
                <a:solidFill>
                  <a:schemeClr val="bg1"/>
                </a:solidFill>
              </a:rPr>
              <a:t>Nitrógeno y Fósforo y micronutrientes que van usualmente asociados a los vertidos y condiciones de la mayoría de los entornos. </a:t>
            </a:r>
          </a:p>
          <a:p>
            <a:pPr marL="1143000" indent="-1143000">
              <a:buFontTx/>
              <a:buChar char="-"/>
            </a:pPr>
            <a:endParaRPr lang="es-ES" sz="9800" b="1" dirty="0">
              <a:solidFill>
                <a:schemeClr val="bg1"/>
              </a:solidFill>
            </a:endParaRPr>
          </a:p>
          <a:p>
            <a:r>
              <a:rPr lang="es-ES" sz="9800" b="1" dirty="0">
                <a:solidFill>
                  <a:schemeClr val="bg1"/>
                </a:solidFill>
              </a:rPr>
              <a:t>Los cuerpos vivos tenemos una composición de 100 partes de C, por 10 (de 5 a 10) de N y 1 de P.</a:t>
            </a:r>
          </a:p>
          <a:p>
            <a:r>
              <a:rPr lang="es-ES" sz="9800" b="1" dirty="0">
                <a:solidFill>
                  <a:schemeClr val="bg1"/>
                </a:solidFill>
              </a:rPr>
              <a:t>Y eso es lo que necesitamos para crecer, la biomasa verde también.</a:t>
            </a:r>
          </a:p>
          <a:p>
            <a:endParaRPr lang="es-ES" sz="4000" b="1" dirty="0">
              <a:solidFill>
                <a:schemeClr val="bg1"/>
              </a:solidFill>
            </a:endParaRPr>
          </a:p>
        </p:txBody>
      </p:sp>
    </p:spTree>
    <p:extLst>
      <p:ext uri="{BB962C8B-B14F-4D97-AF65-F5344CB8AC3E}">
        <p14:creationId xmlns:p14="http://schemas.microsoft.com/office/powerpoint/2010/main" val="301892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42A93ED-CB44-0E44-A897-95F387F869EF}"/>
              </a:ext>
            </a:extLst>
          </p:cNvPr>
          <p:cNvPicPr>
            <a:picLocks noChangeAspect="1"/>
          </p:cNvPicPr>
          <p:nvPr/>
        </p:nvPicPr>
        <p:blipFill>
          <a:blip r:embed="rId2"/>
          <a:stretch>
            <a:fillRect/>
          </a:stretch>
        </p:blipFill>
        <p:spPr>
          <a:xfrm>
            <a:off x="-1" y="0"/>
            <a:ext cx="9144000" cy="6861544"/>
          </a:xfrm>
          <a:prstGeom prst="rect">
            <a:avLst/>
          </a:prstGeom>
        </p:spPr>
      </p:pic>
      <p:sp>
        <p:nvSpPr>
          <p:cNvPr id="3" name="Subtítulo 2"/>
          <p:cNvSpPr>
            <a:spLocks noGrp="1"/>
          </p:cNvSpPr>
          <p:nvPr>
            <p:ph type="subTitle" idx="1"/>
          </p:nvPr>
        </p:nvSpPr>
        <p:spPr>
          <a:xfrm>
            <a:off x="218950" y="899555"/>
            <a:ext cx="8706097" cy="6151419"/>
          </a:xfrm>
        </p:spPr>
        <p:txBody>
          <a:bodyPr>
            <a:normAutofit fontScale="62500" lnSpcReduction="20000"/>
          </a:bodyPr>
          <a:lstStyle/>
          <a:p>
            <a:r>
              <a:rPr lang="es-ES" sz="4600" b="1" dirty="0">
                <a:solidFill>
                  <a:schemeClr val="tx1"/>
                </a:solidFill>
              </a:rPr>
              <a:t>Al final como la atmosfera y el entorno esta lleno de semillas, habrá toda la biomasa verde en una masa de agua que pueda formarse con la alimentación y los nutrientes disponibles, y ahí es donde hay que cortar para limitar el crecimiento de biomasa verde.</a:t>
            </a:r>
          </a:p>
          <a:p>
            <a:r>
              <a:rPr lang="es-ES" b="1" dirty="0">
                <a:solidFill>
                  <a:schemeClr val="tx1"/>
                </a:solidFill>
              </a:rPr>
              <a:t> </a:t>
            </a:r>
          </a:p>
          <a:p>
            <a:r>
              <a:rPr lang="es-ES" sz="4600" b="1" dirty="0">
                <a:solidFill>
                  <a:schemeClr val="bg1"/>
                </a:solidFill>
              </a:rPr>
              <a:t>El carbono y nitrógeno son prácticamente imposibles de evitar.</a:t>
            </a:r>
          </a:p>
          <a:p>
            <a:r>
              <a:rPr lang="es-ES" sz="4600" b="1" dirty="0">
                <a:solidFill>
                  <a:schemeClr val="bg1"/>
                </a:solidFill>
              </a:rPr>
              <a:t> </a:t>
            </a:r>
          </a:p>
          <a:p>
            <a:r>
              <a:rPr lang="es-ES" sz="4600" b="1" dirty="0">
                <a:solidFill>
                  <a:schemeClr val="bg1"/>
                </a:solidFill>
              </a:rPr>
              <a:t>Solo puede eliminarse razonablemente el fosforo, P, este puede evitarse capturando con sales de hierro que hacen que precipite como fosfato de hierro… también puede intentar hacerse con hierro (chatarra) totalmente oxidada. Se trata de poner trampas en el camino del agua con fósforo al rio.</a:t>
            </a:r>
          </a:p>
          <a:p>
            <a:r>
              <a:rPr lang="es-ES" sz="4600" b="1" dirty="0">
                <a:solidFill>
                  <a:schemeClr val="bg1"/>
                </a:solidFill>
              </a:rPr>
              <a:t> </a:t>
            </a:r>
          </a:p>
          <a:p>
            <a:endParaRPr lang="es-ES" sz="4000" b="1" dirty="0">
              <a:solidFill>
                <a:schemeClr val="bg1"/>
              </a:solidFill>
            </a:endParaRPr>
          </a:p>
        </p:txBody>
      </p:sp>
    </p:spTree>
    <p:extLst>
      <p:ext uri="{BB962C8B-B14F-4D97-AF65-F5344CB8AC3E}">
        <p14:creationId xmlns:p14="http://schemas.microsoft.com/office/powerpoint/2010/main" val="84382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42A93ED-CB44-0E44-A897-95F387F869EF}"/>
              </a:ext>
            </a:extLst>
          </p:cNvPr>
          <p:cNvPicPr>
            <a:picLocks noChangeAspect="1"/>
          </p:cNvPicPr>
          <p:nvPr/>
        </p:nvPicPr>
        <p:blipFill>
          <a:blip r:embed="rId2"/>
          <a:stretch>
            <a:fillRect/>
          </a:stretch>
        </p:blipFill>
        <p:spPr>
          <a:xfrm>
            <a:off x="0" y="-3544"/>
            <a:ext cx="9144000" cy="6861544"/>
          </a:xfrm>
          <a:prstGeom prst="rect">
            <a:avLst/>
          </a:prstGeom>
        </p:spPr>
      </p:pic>
      <p:sp>
        <p:nvSpPr>
          <p:cNvPr id="2" name="Título 1"/>
          <p:cNvSpPr>
            <a:spLocks noGrp="1"/>
          </p:cNvSpPr>
          <p:nvPr>
            <p:ph type="ctrTitle"/>
          </p:nvPr>
        </p:nvSpPr>
        <p:spPr>
          <a:xfrm>
            <a:off x="685800" y="-3544"/>
            <a:ext cx="7772400" cy="1066383"/>
          </a:xfrm>
        </p:spPr>
        <p:txBody>
          <a:bodyPr>
            <a:normAutofit/>
          </a:bodyPr>
          <a:lstStyle/>
          <a:p>
            <a:r>
              <a:rPr lang="es-ES" sz="3600" dirty="0"/>
              <a:t>Problemática existente</a:t>
            </a:r>
          </a:p>
        </p:txBody>
      </p:sp>
      <p:sp>
        <p:nvSpPr>
          <p:cNvPr id="3" name="Subtítulo 2"/>
          <p:cNvSpPr>
            <a:spLocks noGrp="1"/>
          </p:cNvSpPr>
          <p:nvPr>
            <p:ph type="subTitle" idx="1"/>
          </p:nvPr>
        </p:nvSpPr>
        <p:spPr>
          <a:xfrm>
            <a:off x="166254" y="1223157"/>
            <a:ext cx="8977746" cy="5474525"/>
          </a:xfrm>
        </p:spPr>
        <p:txBody>
          <a:bodyPr>
            <a:normAutofit fontScale="25000" lnSpcReduction="20000"/>
          </a:bodyPr>
          <a:lstStyle/>
          <a:p>
            <a:r>
              <a:rPr lang="es-ES_tradnl" dirty="0">
                <a:solidFill>
                  <a:srgbClr val="FFFF00"/>
                </a:solidFill>
              </a:rPr>
              <a:t>1.-</a:t>
            </a:r>
            <a:endParaRPr lang="es-ES" dirty="0">
              <a:solidFill>
                <a:srgbClr val="FFFF00"/>
              </a:solidFill>
            </a:endParaRPr>
          </a:p>
          <a:p>
            <a:r>
              <a:rPr lang="es-ES_tradnl" sz="11200" b="1" dirty="0">
                <a:solidFill>
                  <a:schemeClr val="tx1"/>
                </a:solidFill>
              </a:rPr>
              <a:t>1.- La contaminación que trae el rio Villalobos de los catorce núcleos de población que lo usan tanto de desagüe de aguas residuales urbanas e industriales, como de deposito de basuras. </a:t>
            </a:r>
          </a:p>
          <a:p>
            <a:endParaRPr lang="es-ES" sz="11200" b="1" dirty="0">
              <a:solidFill>
                <a:schemeClr val="tx1"/>
              </a:solidFill>
            </a:endParaRPr>
          </a:p>
          <a:p>
            <a:r>
              <a:rPr lang="es-ES_tradnl" sz="11200" b="1" dirty="0">
                <a:solidFill>
                  <a:schemeClr val="tx1"/>
                </a:solidFill>
              </a:rPr>
              <a:t>2</a:t>
            </a:r>
            <a:r>
              <a:rPr lang="es-ES_tradnl" sz="11200" b="1" dirty="0">
                <a:solidFill>
                  <a:schemeClr val="bg1"/>
                </a:solidFill>
              </a:rPr>
              <a:t>.- La contaminación al lago del  mismo tipo vertida por los vecinos de la propia orilla del lago, los chalets y hostelería.</a:t>
            </a:r>
          </a:p>
          <a:p>
            <a:endParaRPr lang="es-ES_tradnl" sz="11200" b="1" dirty="0">
              <a:solidFill>
                <a:schemeClr val="bg1"/>
              </a:solidFill>
            </a:endParaRPr>
          </a:p>
          <a:p>
            <a:r>
              <a:rPr lang="es-ES_tradnl" sz="11200" b="1" dirty="0">
                <a:solidFill>
                  <a:schemeClr val="bg1"/>
                </a:solidFill>
              </a:rPr>
              <a:t>Por ello se debe evitar la entrada en el lago de este nitrógeno y fosforo que llevan asociados prioritariamente. En muchos casos se pone mas énfasis en la eliminación de materia orgánica y se deja lo demás sin tratar.</a:t>
            </a:r>
            <a:endParaRPr lang="es-ES" sz="11200" b="1" dirty="0">
              <a:solidFill>
                <a:schemeClr val="bg1"/>
              </a:solidFill>
            </a:endParaRPr>
          </a:p>
          <a:p>
            <a:r>
              <a:rPr lang="es-ES_tradnl" sz="11200" b="1" dirty="0">
                <a:solidFill>
                  <a:schemeClr val="bg1"/>
                </a:solidFill>
              </a:rPr>
              <a:t> </a:t>
            </a:r>
            <a:endParaRPr lang="es-ES" sz="11200" b="1" dirty="0">
              <a:solidFill>
                <a:schemeClr val="bg1"/>
              </a:solidFill>
            </a:endParaRPr>
          </a:p>
          <a:p>
            <a:endParaRPr lang="es-ES" sz="11200" dirty="0">
              <a:solidFill>
                <a:srgbClr val="FFFF00"/>
              </a:solidFill>
            </a:endParaRPr>
          </a:p>
          <a:p>
            <a:r>
              <a:rPr lang="es-ES_tradnl" sz="11200" dirty="0">
                <a:solidFill>
                  <a:srgbClr val="FFFF00"/>
                </a:solidFill>
              </a:rPr>
              <a:t> </a:t>
            </a:r>
            <a:endParaRPr lang="es-ES" sz="11200" dirty="0">
              <a:solidFill>
                <a:srgbClr val="FFFF00"/>
              </a:solidFill>
            </a:endParaRPr>
          </a:p>
          <a:p>
            <a:endParaRPr lang="es-ES" sz="4000" b="1" dirty="0">
              <a:solidFill>
                <a:schemeClr val="bg1"/>
              </a:solidFill>
            </a:endParaRPr>
          </a:p>
        </p:txBody>
      </p:sp>
    </p:spTree>
    <p:extLst>
      <p:ext uri="{BB962C8B-B14F-4D97-AF65-F5344CB8AC3E}">
        <p14:creationId xmlns:p14="http://schemas.microsoft.com/office/powerpoint/2010/main" val="139692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42A93ED-CB44-0E44-A897-95F387F869EF}"/>
              </a:ext>
            </a:extLst>
          </p:cNvPr>
          <p:cNvPicPr>
            <a:picLocks noChangeAspect="1"/>
          </p:cNvPicPr>
          <p:nvPr/>
        </p:nvPicPr>
        <p:blipFill>
          <a:blip r:embed="rId2"/>
          <a:stretch>
            <a:fillRect/>
          </a:stretch>
        </p:blipFill>
        <p:spPr>
          <a:xfrm>
            <a:off x="1" y="-1771"/>
            <a:ext cx="9144000" cy="6861544"/>
          </a:xfrm>
          <a:prstGeom prst="rect">
            <a:avLst/>
          </a:prstGeom>
        </p:spPr>
      </p:pic>
      <p:sp>
        <p:nvSpPr>
          <p:cNvPr id="3" name="Subtítulo 2"/>
          <p:cNvSpPr>
            <a:spLocks noGrp="1"/>
          </p:cNvSpPr>
          <p:nvPr>
            <p:ph type="subTitle" idx="1"/>
          </p:nvPr>
        </p:nvSpPr>
        <p:spPr>
          <a:xfrm>
            <a:off x="473529" y="1045960"/>
            <a:ext cx="8458200" cy="5616097"/>
          </a:xfrm>
        </p:spPr>
        <p:txBody>
          <a:bodyPr>
            <a:normAutofit lnSpcReduction="10000"/>
          </a:bodyPr>
          <a:lstStyle/>
          <a:p>
            <a:r>
              <a:rPr lang="es-ES_tradnl" b="1" dirty="0">
                <a:solidFill>
                  <a:schemeClr val="tx1"/>
                </a:solidFill>
              </a:rPr>
              <a:t>3.- La perdida de vegetación de ribera en gran parte de las orillas del lago genera un efecto de falta de oxigeno para la buena salud del lago y da lugar a una consecuencia añadida que es la excesiva proliferación de algas, con explosiones de poblaciones variadas en diferentes épocas del año. </a:t>
            </a:r>
            <a:endParaRPr lang="es-ES" b="1" dirty="0">
              <a:solidFill>
                <a:schemeClr val="tx1"/>
              </a:solidFill>
            </a:endParaRPr>
          </a:p>
          <a:p>
            <a:r>
              <a:rPr lang="es-ES_tradnl" b="1" dirty="0">
                <a:solidFill>
                  <a:srgbClr val="FFFF00"/>
                </a:solidFill>
              </a:rPr>
              <a:t> </a:t>
            </a:r>
            <a:endParaRPr lang="es-ES" b="1" dirty="0">
              <a:solidFill>
                <a:srgbClr val="FFFF00"/>
              </a:solidFill>
            </a:endParaRPr>
          </a:p>
          <a:p>
            <a:r>
              <a:rPr lang="es-ES_tradnl" b="1" dirty="0">
                <a:solidFill>
                  <a:schemeClr val="bg1"/>
                </a:solidFill>
              </a:rPr>
              <a:t>Si a esto se suma el exceso de las algas  crea problemas de contaminación orgánica al morir y depositarse en los fondos del lago, la perdida total de oxigeno en el lago es muy peligrosa.</a:t>
            </a:r>
          </a:p>
          <a:p>
            <a:endParaRPr lang="es-ES" sz="4000" b="1" dirty="0">
              <a:solidFill>
                <a:schemeClr val="bg1"/>
              </a:solidFill>
            </a:endParaRPr>
          </a:p>
        </p:txBody>
      </p:sp>
    </p:spTree>
    <p:extLst>
      <p:ext uri="{BB962C8B-B14F-4D97-AF65-F5344CB8AC3E}">
        <p14:creationId xmlns:p14="http://schemas.microsoft.com/office/powerpoint/2010/main" val="141575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pic>
        <p:nvPicPr>
          <p:cNvPr id="4" name="Imagen 3" descr="amatlit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 y="0"/>
            <a:ext cx="9147875" cy="6858000"/>
          </a:xfrm>
          <a:prstGeom prst="rect">
            <a:avLst/>
          </a:prstGeom>
        </p:spPr>
      </p:pic>
      <p:sp>
        <p:nvSpPr>
          <p:cNvPr id="3" name="Subtítulo 2"/>
          <p:cNvSpPr>
            <a:spLocks noGrp="1"/>
          </p:cNvSpPr>
          <p:nvPr>
            <p:ph type="subTitle" idx="1"/>
          </p:nvPr>
        </p:nvSpPr>
        <p:spPr>
          <a:xfrm>
            <a:off x="340962" y="416568"/>
            <a:ext cx="8458200" cy="5200459"/>
          </a:xfrm>
        </p:spPr>
        <p:txBody>
          <a:bodyPr>
            <a:normAutofit lnSpcReduction="10000"/>
          </a:bodyPr>
          <a:lstStyle/>
          <a:p>
            <a:r>
              <a:rPr lang="es-ES" b="1" dirty="0">
                <a:solidFill>
                  <a:schemeClr val="tx1"/>
                </a:solidFill>
              </a:rPr>
              <a:t>Plan de actuaciones propuestas para actuar en el rio Villalobos, y en el lago por vecinos y hosteleros:</a:t>
            </a:r>
          </a:p>
          <a:p>
            <a:r>
              <a:rPr lang="es-ES" b="1" dirty="0">
                <a:solidFill>
                  <a:schemeClr val="tx1"/>
                </a:solidFill>
              </a:rPr>
              <a:t> </a:t>
            </a:r>
          </a:p>
          <a:p>
            <a:endParaRPr lang="es-ES" b="1" dirty="0">
              <a:solidFill>
                <a:schemeClr val="tx1"/>
              </a:solidFill>
            </a:endParaRPr>
          </a:p>
          <a:p>
            <a:endParaRPr lang="es-ES" b="1" dirty="0">
              <a:solidFill>
                <a:schemeClr val="tx1"/>
              </a:solidFill>
            </a:endParaRPr>
          </a:p>
          <a:p>
            <a:r>
              <a:rPr lang="es-ES" b="1" dirty="0">
                <a:solidFill>
                  <a:schemeClr val="tx1"/>
                </a:solidFill>
              </a:rPr>
              <a:t>1.- Reducir entrada de contaminación, entendiendo los problemas económicos de hacer depuradoras en cada población, chalet u hostelería y de tiempo de actuación, proponemos actuar  tubería a tubería de vertido directo al rio Villalobos, o al lago directamente.</a:t>
            </a:r>
          </a:p>
          <a:p>
            <a:r>
              <a:rPr lang="es-ES" b="1" dirty="0">
                <a:solidFill>
                  <a:schemeClr val="tx1"/>
                </a:solidFill>
              </a:rPr>
              <a:t> </a:t>
            </a:r>
          </a:p>
          <a:p>
            <a:endParaRPr lang="es-ES" sz="4000" b="1" dirty="0">
              <a:solidFill>
                <a:schemeClr val="bg1"/>
              </a:solidFill>
            </a:endParaRPr>
          </a:p>
        </p:txBody>
      </p:sp>
    </p:spTree>
    <p:extLst>
      <p:ext uri="{BB962C8B-B14F-4D97-AF65-F5344CB8AC3E}">
        <p14:creationId xmlns:p14="http://schemas.microsoft.com/office/powerpoint/2010/main" val="1392008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pic>
        <p:nvPicPr>
          <p:cNvPr id="4" name="Imagen 3" descr="amatlit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7875" cy="6858000"/>
          </a:xfrm>
          <a:prstGeom prst="rect">
            <a:avLst/>
          </a:prstGeom>
        </p:spPr>
      </p:pic>
      <p:sp>
        <p:nvSpPr>
          <p:cNvPr id="3" name="Subtítulo 2"/>
          <p:cNvSpPr>
            <a:spLocks noGrp="1"/>
          </p:cNvSpPr>
          <p:nvPr>
            <p:ph type="subTitle" idx="1"/>
          </p:nvPr>
        </p:nvSpPr>
        <p:spPr>
          <a:xfrm>
            <a:off x="449778" y="3289457"/>
            <a:ext cx="8458200" cy="3527291"/>
          </a:xfrm>
        </p:spPr>
        <p:txBody>
          <a:bodyPr>
            <a:normAutofit/>
          </a:bodyPr>
          <a:lstStyle/>
          <a:p>
            <a:r>
              <a:rPr lang="es-ES" sz="2800" b="1" dirty="0">
                <a:solidFill>
                  <a:schemeClr val="tx1"/>
                </a:solidFill>
              </a:rPr>
              <a:t>Poner una reja de sólidos en su arqueta en cada tubería que vierte en el cauce, venga de donde venga, depuradora o chalet o hostelero. </a:t>
            </a:r>
          </a:p>
          <a:p>
            <a:r>
              <a:rPr lang="es-ES" sz="2800" b="1" dirty="0">
                <a:solidFill>
                  <a:schemeClr val="tx1"/>
                </a:solidFill>
              </a:rPr>
              <a:t>Después de la arqueta con la reja se debe hacer un desarenador / </a:t>
            </a:r>
            <a:r>
              <a:rPr lang="es-ES" sz="2800" b="1" dirty="0" err="1">
                <a:solidFill>
                  <a:schemeClr val="tx1"/>
                </a:solidFill>
              </a:rPr>
              <a:t>desengrasador</a:t>
            </a:r>
            <a:r>
              <a:rPr lang="es-ES" sz="2800" b="1" dirty="0">
                <a:solidFill>
                  <a:schemeClr val="tx1"/>
                </a:solidFill>
              </a:rPr>
              <a:t> estático, un canal alargado donde irán cayendo las arenas, con una pletina transversal para separar</a:t>
            </a:r>
            <a:r>
              <a:rPr lang="es-ES" b="1" dirty="0">
                <a:solidFill>
                  <a:schemeClr val="tx1"/>
                </a:solidFill>
              </a:rPr>
              <a:t>. </a:t>
            </a:r>
          </a:p>
          <a:p>
            <a:endParaRPr lang="es-ES" sz="4000" b="1" dirty="0">
              <a:solidFill>
                <a:srgbClr val="FFFF00"/>
              </a:solidFill>
            </a:endParaRPr>
          </a:p>
        </p:txBody>
      </p:sp>
    </p:spTree>
    <p:extLst>
      <p:ext uri="{BB962C8B-B14F-4D97-AF65-F5344CB8AC3E}">
        <p14:creationId xmlns:p14="http://schemas.microsoft.com/office/powerpoint/2010/main" val="394461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pic>
        <p:nvPicPr>
          <p:cNvPr id="4" name="Imagen 3" descr="amatlita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 y="0"/>
            <a:ext cx="9147875" cy="6858000"/>
          </a:xfrm>
          <a:prstGeom prst="rect">
            <a:avLst/>
          </a:prstGeom>
        </p:spPr>
      </p:pic>
      <p:sp>
        <p:nvSpPr>
          <p:cNvPr id="3" name="Subtítulo 2"/>
          <p:cNvSpPr>
            <a:spLocks noGrp="1"/>
          </p:cNvSpPr>
          <p:nvPr>
            <p:ph type="subTitle" idx="1"/>
          </p:nvPr>
        </p:nvSpPr>
        <p:spPr>
          <a:xfrm>
            <a:off x="340962" y="570949"/>
            <a:ext cx="8458200" cy="3733856"/>
          </a:xfrm>
        </p:spPr>
        <p:txBody>
          <a:bodyPr>
            <a:normAutofit/>
          </a:bodyPr>
          <a:lstStyle/>
          <a:p>
            <a:endParaRPr lang="es-ES" sz="4000" b="1" dirty="0">
              <a:solidFill>
                <a:schemeClr val="bg1"/>
              </a:solidFill>
            </a:endParaRPr>
          </a:p>
        </p:txBody>
      </p:sp>
      <p:pic>
        <p:nvPicPr>
          <p:cNvPr id="2050" name="Picture 2" descr="Confederación Hidrográfica del Duero">
            <a:extLst>
              <a:ext uri="{FF2B5EF4-FFF2-40B4-BE49-F238E27FC236}">
                <a16:creationId xmlns:a16="http://schemas.microsoft.com/office/drawing/2014/main" id="{B4361E1D-9C68-2B44-8D24-B465630F6A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062" y="4013447"/>
            <a:ext cx="60960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UÍA PRÁCTICA para la depuración de aguas residuales en pequeñas  poblaciones - PDF Descargar libre">
            <a:extLst>
              <a:ext uri="{FF2B5EF4-FFF2-40B4-BE49-F238E27FC236}">
                <a16:creationId xmlns:a16="http://schemas.microsoft.com/office/drawing/2014/main" id="{D861D268-B64C-DD45-963A-F8072E5C28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5" y="249361"/>
            <a:ext cx="9144000" cy="355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6591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TotalTime>
  <Words>869</Words>
  <Application>Microsoft Macintosh PowerPoint</Application>
  <PresentationFormat>Presentación en pantalla (4:3)</PresentationFormat>
  <Paragraphs>60</Paragraphs>
  <Slides>14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Fotos del Grupo Tar en Amatlitán , 2013, 2015 y 2016</vt:lpstr>
      <vt:lpstr>Análisis del problema, necesidades para el crecimiento de biomasa verde: </vt:lpstr>
      <vt:lpstr>Presentación de PowerPoint</vt:lpstr>
      <vt:lpstr>Presentación de PowerPoint</vt:lpstr>
      <vt:lpstr>Problemática existente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Julián Lebrato Marínez</dc:creator>
  <cp:lastModifiedBy>Julián Lebrato</cp:lastModifiedBy>
  <cp:revision>15</cp:revision>
  <dcterms:created xsi:type="dcterms:W3CDTF">2016-09-28T14:37:00Z</dcterms:created>
  <dcterms:modified xsi:type="dcterms:W3CDTF">2021-02-26T10:45:04Z</dcterms:modified>
</cp:coreProperties>
</file>